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sldIdLst>
    <p:sldId id="256" r:id="rId2"/>
    <p:sldId id="257" r:id="rId3"/>
    <p:sldId id="259" r:id="rId4"/>
    <p:sldId id="261" r:id="rId5"/>
    <p:sldId id="260" r:id="rId6"/>
    <p:sldId id="274" r:id="rId7"/>
    <p:sldId id="269" r:id="rId8"/>
    <p:sldId id="275" r:id="rId9"/>
    <p:sldId id="271" r:id="rId10"/>
    <p:sldId id="270" r:id="rId11"/>
    <p:sldId id="272" r:id="rId12"/>
    <p:sldId id="273" r:id="rId13"/>
    <p:sldId id="276" r:id="rId14"/>
    <p:sldId id="268" r:id="rId15"/>
  </p:sldIdLst>
  <p:sldSz cx="18288000" cy="10287000"/>
  <p:notesSz cx="6858000" cy="9144000"/>
  <p:embeddedFontLst>
    <p:embeddedFont>
      <p:font typeface="Helvetica World"/>
      <p:regular r:id="rId16"/>
    </p:embeddedFont>
    <p:embeddedFont>
      <p:font typeface="Helvetica World Bold"/>
      <p:regular r:id="rId17"/>
    </p:embeddedFont>
    <p:embeddedFont>
      <p:font typeface="Century Gothic" panose="020B0502020202020204" pitchFamily="34" charset="0"/>
      <p:regular r:id="rId18"/>
      <p:bold r:id="rId19"/>
      <p:italic r:id="rId20"/>
      <p:boldItalic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823F"/>
    <a:srgbClr val="F8ECB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90C7E-423D-457D-A448-E63F4B488B89}" type="doc">
      <dgm:prSet loTypeId="urn:microsoft.com/office/officeart/2005/8/layout/hList7" loCatId="list" qsTypeId="urn:microsoft.com/office/officeart/2005/8/quickstyle/simple1" qsCatId="simple" csTypeId="urn:microsoft.com/office/officeart/2005/8/colors/accent1_2" csCatId="accent1" phldr="1"/>
      <dgm:spPr/>
    </dgm:pt>
    <dgm:pt modelId="{9B3125DB-6B39-4EFD-8725-BEA3FECD220C}">
      <dgm:prSet phldrT="[Text]">
        <dgm:style>
          <a:lnRef idx="0">
            <a:scrgbClr r="0" g="0" b="0"/>
          </a:lnRef>
          <a:fillRef idx="0">
            <a:scrgbClr r="0" g="0" b="0"/>
          </a:fillRef>
          <a:effectRef idx="0">
            <a:scrgbClr r="0" g="0" b="0"/>
          </a:effectRef>
          <a:fontRef idx="minor">
            <a:schemeClr val="accent6"/>
          </a:fontRef>
        </dgm:style>
      </dgm:prSet>
      <dgm:spPr>
        <a:noFill/>
        <a:ln w="9525" cap="flat" cmpd="sng" algn="ctr">
          <a:solidFill>
            <a:schemeClr val="accent6"/>
          </a:solidFill>
          <a:prstDash val="solid"/>
          <a:round/>
          <a:headEnd type="none" w="med" len="med"/>
          <a:tailEnd type="none" w="med" len="med"/>
        </a:ln>
      </dgm:spPr>
      <dgm:t>
        <a:bodyPr/>
        <a:lstStyle/>
        <a:p>
          <a:r>
            <a:rPr lang="en-US" dirty="0">
              <a:solidFill>
                <a:srgbClr val="FFFFFF"/>
              </a:solidFill>
              <a:latin typeface="Helvetica World"/>
              <a:ea typeface="Helvetica World"/>
              <a:cs typeface="Helvetica World"/>
              <a:sym typeface="Helvetica World"/>
            </a:rPr>
            <a:t>Essential for managing and querying the relational database in SQL Server Management Studio (SSMS).</a:t>
          </a:r>
          <a:endParaRPr lang="en-US" dirty="0"/>
        </a:p>
      </dgm:t>
    </dgm:pt>
    <dgm:pt modelId="{18801751-72BD-41A8-BAC2-865EE895ED06}" type="parTrans" cxnId="{49E4AE23-9523-4145-A96A-233994566486}">
      <dgm:prSet/>
      <dgm:spPr/>
      <dgm:t>
        <a:bodyPr/>
        <a:lstStyle/>
        <a:p>
          <a:endParaRPr lang="en-US"/>
        </a:p>
      </dgm:t>
    </dgm:pt>
    <dgm:pt modelId="{366551F1-6599-4263-93F6-EAC0C11DEE95}" type="sibTrans" cxnId="{49E4AE23-9523-4145-A96A-233994566486}">
      <dgm:prSet/>
      <dgm:spPr/>
      <dgm:t>
        <a:bodyPr/>
        <a:lstStyle/>
        <a:p>
          <a:endParaRPr lang="en-US"/>
        </a:p>
      </dgm:t>
    </dgm:pt>
    <dgm:pt modelId="{BD44704C-C21F-495D-8AE5-B431B44CAB21}">
      <dgm:prSet phldrT="[Text]">
        <dgm:style>
          <a:lnRef idx="0">
            <a:scrgbClr r="0" g="0" b="0"/>
          </a:lnRef>
          <a:fillRef idx="0">
            <a:scrgbClr r="0" g="0" b="0"/>
          </a:fillRef>
          <a:effectRef idx="0">
            <a:scrgbClr r="0" g="0" b="0"/>
          </a:effectRef>
          <a:fontRef idx="minor">
            <a:schemeClr val="accent6"/>
          </a:fontRef>
        </dgm:style>
      </dgm:prSet>
      <dgm:spPr>
        <a:noFill/>
        <a:ln w="9525" cap="flat" cmpd="sng" algn="ctr">
          <a:solidFill>
            <a:schemeClr val="accent6"/>
          </a:solidFill>
          <a:prstDash val="solid"/>
          <a:round/>
          <a:headEnd type="none" w="med" len="med"/>
          <a:tailEnd type="none" w="med" len="med"/>
        </a:ln>
      </dgm:spPr>
      <dgm:t>
        <a:bodyPr/>
        <a:lstStyle/>
        <a:p>
          <a:r>
            <a:rPr lang="en-US" dirty="0">
              <a:solidFill>
                <a:srgbClr val="FFFFFF"/>
              </a:solidFill>
              <a:latin typeface="Helvetica World"/>
              <a:ea typeface="Helvetica World"/>
              <a:cs typeface="Helvetica World"/>
              <a:sym typeface="Helvetica World"/>
            </a:rPr>
            <a:t>Used for data analysis, machine learning models, and backend development within the Flask application.</a:t>
          </a:r>
          <a:endParaRPr lang="en-US" dirty="0"/>
        </a:p>
      </dgm:t>
    </dgm:pt>
    <dgm:pt modelId="{37001147-1D26-411E-83F8-3DF00F6D8311}" type="parTrans" cxnId="{D83248E7-2577-42B5-A45C-FBE63159FB6C}">
      <dgm:prSet/>
      <dgm:spPr/>
      <dgm:t>
        <a:bodyPr/>
        <a:lstStyle/>
        <a:p>
          <a:endParaRPr lang="en-US"/>
        </a:p>
      </dgm:t>
    </dgm:pt>
    <dgm:pt modelId="{267BCD99-E2AC-43DE-8889-8278F580355A}" type="sibTrans" cxnId="{D83248E7-2577-42B5-A45C-FBE63159FB6C}">
      <dgm:prSet/>
      <dgm:spPr/>
      <dgm:t>
        <a:bodyPr/>
        <a:lstStyle/>
        <a:p>
          <a:endParaRPr lang="en-US"/>
        </a:p>
      </dgm:t>
    </dgm:pt>
    <dgm:pt modelId="{39347637-E31A-4F5B-A8A7-12CF2067CBAE}">
      <dgm:prSet phldrT="[Text]">
        <dgm:style>
          <a:lnRef idx="0">
            <a:scrgbClr r="0" g="0" b="0"/>
          </a:lnRef>
          <a:fillRef idx="0">
            <a:scrgbClr r="0" g="0" b="0"/>
          </a:fillRef>
          <a:effectRef idx="0">
            <a:scrgbClr r="0" g="0" b="0"/>
          </a:effectRef>
          <a:fontRef idx="minor">
            <a:schemeClr val="accent6"/>
          </a:fontRef>
        </dgm:style>
      </dgm:prSet>
      <dgm:spPr>
        <a:noFill/>
        <a:ln w="9525" cap="flat" cmpd="sng" algn="ctr">
          <a:solidFill>
            <a:schemeClr val="accent6"/>
          </a:solidFill>
          <a:prstDash val="solid"/>
          <a:round/>
          <a:headEnd type="none" w="med" len="med"/>
          <a:tailEnd type="none" w="med" len="med"/>
        </a:ln>
      </dgm:spPr>
      <dgm:t>
        <a:bodyPr/>
        <a:lstStyle/>
        <a:p>
          <a:r>
            <a:rPr lang="en-US" dirty="0">
              <a:solidFill>
                <a:srgbClr val="FFFFFF"/>
              </a:solidFill>
              <a:latin typeface="Helvetica World"/>
              <a:ea typeface="Helvetica World"/>
              <a:cs typeface="Helvetica World"/>
              <a:sym typeface="Helvetica World"/>
            </a:rPr>
            <a:t>Powers interactive elements and dynamic features in the frontend, including data visualizations and form validations.</a:t>
          </a:r>
          <a:endParaRPr lang="en-US" dirty="0"/>
        </a:p>
      </dgm:t>
    </dgm:pt>
    <dgm:pt modelId="{F5D6607E-78E5-4FD9-9A51-E04569BB0444}" type="parTrans" cxnId="{B70F537A-ECD9-4036-8956-AAD530FD0696}">
      <dgm:prSet/>
      <dgm:spPr/>
      <dgm:t>
        <a:bodyPr/>
        <a:lstStyle/>
        <a:p>
          <a:endParaRPr lang="en-US"/>
        </a:p>
      </dgm:t>
    </dgm:pt>
    <dgm:pt modelId="{3EA4F54C-A39B-423F-B614-5AC7E9FE2A35}" type="sibTrans" cxnId="{B70F537A-ECD9-4036-8956-AAD530FD0696}">
      <dgm:prSet/>
      <dgm:spPr/>
      <dgm:t>
        <a:bodyPr/>
        <a:lstStyle/>
        <a:p>
          <a:endParaRPr lang="en-US"/>
        </a:p>
      </dgm:t>
    </dgm:pt>
    <dgm:pt modelId="{0097FF30-CFD0-43BE-ADEB-9D6ACAC70136}" type="pres">
      <dgm:prSet presAssocID="{5BA90C7E-423D-457D-A448-E63F4B488B89}" presName="Name0" presStyleCnt="0">
        <dgm:presLayoutVars>
          <dgm:dir/>
          <dgm:resizeHandles val="exact"/>
        </dgm:presLayoutVars>
      </dgm:prSet>
      <dgm:spPr/>
    </dgm:pt>
    <dgm:pt modelId="{360EA2F1-280C-447B-9AC8-07CEF5B925C9}" type="pres">
      <dgm:prSet presAssocID="{5BA90C7E-423D-457D-A448-E63F4B488B89}" presName="fgShape" presStyleLbl="fgShp" presStyleIdx="0" presStyleCnt="1" custAng="1202032" custScaleX="205" custScaleY="205" custLinFactNeighborX="-1331" custLinFactNeighborY="331"/>
      <dgm:spPr/>
    </dgm:pt>
    <dgm:pt modelId="{C061E901-4E11-4C9F-ABB1-EB580F9C2CE9}" type="pres">
      <dgm:prSet presAssocID="{5BA90C7E-423D-457D-A448-E63F4B488B89}" presName="linComp" presStyleCnt="0"/>
      <dgm:spPr/>
    </dgm:pt>
    <dgm:pt modelId="{A7F18AFC-C053-4C50-9015-BC65264AB3C9}" type="pres">
      <dgm:prSet presAssocID="{9B3125DB-6B39-4EFD-8725-BEA3FECD220C}" presName="compNode" presStyleCnt="0"/>
      <dgm:spPr/>
    </dgm:pt>
    <dgm:pt modelId="{1A089321-C086-4771-9C0A-E7412FF2AE19}" type="pres">
      <dgm:prSet presAssocID="{9B3125DB-6B39-4EFD-8725-BEA3FECD220C}" presName="bkgdShape" presStyleLbl="node1" presStyleIdx="0" presStyleCnt="3"/>
      <dgm:spPr/>
    </dgm:pt>
    <dgm:pt modelId="{707650D7-7DD1-438A-AF45-DFD3FD535D07}" type="pres">
      <dgm:prSet presAssocID="{9B3125DB-6B39-4EFD-8725-BEA3FECD220C}" presName="nodeTx" presStyleLbl="node1" presStyleIdx="0" presStyleCnt="3">
        <dgm:presLayoutVars>
          <dgm:bulletEnabled val="1"/>
        </dgm:presLayoutVars>
      </dgm:prSet>
      <dgm:spPr/>
    </dgm:pt>
    <dgm:pt modelId="{FDC9F0AA-3D09-4AF5-8E19-DA05DFD200B0}" type="pres">
      <dgm:prSet presAssocID="{9B3125DB-6B39-4EFD-8725-BEA3FECD220C}" presName="invisiNode" presStyleLbl="node1" presStyleIdx="0" presStyleCnt="3"/>
      <dgm:spPr/>
    </dgm:pt>
    <dgm:pt modelId="{34E7B399-18A1-446A-BE3E-1328335238DF}" type="pres">
      <dgm:prSet presAssocID="{9B3125DB-6B39-4EFD-8725-BEA3FECD220C}" presName="imagNode" presStyleLbl="fgImgPlace1" presStyleIdx="0" presStyleCnt="3" custLinFactNeighborX="775" custLinFactNeighborY="3820"/>
      <dgm:spPr>
        <a:blipFill rotWithShape="1">
          <a:blip xmlns:r="http://schemas.openxmlformats.org/officeDocument/2006/relationships" r:embed="rId1"/>
          <a:srcRect/>
          <a:stretch>
            <a:fillRect t="-10000" b="-10000"/>
          </a:stretch>
        </a:blipFill>
      </dgm:spPr>
    </dgm:pt>
    <dgm:pt modelId="{CCDFE66A-9F38-4A66-8F87-E06EB544BEA2}" type="pres">
      <dgm:prSet presAssocID="{366551F1-6599-4263-93F6-EAC0C11DEE95}" presName="sibTrans" presStyleLbl="sibTrans2D1" presStyleIdx="0" presStyleCnt="0"/>
      <dgm:spPr/>
    </dgm:pt>
    <dgm:pt modelId="{A1FD5C04-4BAF-4528-A75D-2AB3F95AF527}" type="pres">
      <dgm:prSet presAssocID="{BD44704C-C21F-495D-8AE5-B431B44CAB21}" presName="compNode" presStyleCnt="0"/>
      <dgm:spPr/>
    </dgm:pt>
    <dgm:pt modelId="{733BA752-4F43-420C-A5EF-33E5B3EC5F1D}" type="pres">
      <dgm:prSet presAssocID="{BD44704C-C21F-495D-8AE5-B431B44CAB21}" presName="bkgdShape" presStyleLbl="node1" presStyleIdx="1" presStyleCnt="3"/>
      <dgm:spPr/>
    </dgm:pt>
    <dgm:pt modelId="{8C40112C-157E-4458-B891-1BBE0A075BE3}" type="pres">
      <dgm:prSet presAssocID="{BD44704C-C21F-495D-8AE5-B431B44CAB21}" presName="nodeTx" presStyleLbl="node1" presStyleIdx="1" presStyleCnt="3">
        <dgm:presLayoutVars>
          <dgm:bulletEnabled val="1"/>
        </dgm:presLayoutVars>
      </dgm:prSet>
      <dgm:spPr/>
    </dgm:pt>
    <dgm:pt modelId="{19DF1B46-4010-454D-809B-9E1B406263B2}" type="pres">
      <dgm:prSet presAssocID="{BD44704C-C21F-495D-8AE5-B431B44CAB21}" presName="invisiNode" presStyleLbl="node1" presStyleIdx="1" presStyleCnt="3"/>
      <dgm:spPr/>
    </dgm:pt>
    <dgm:pt modelId="{701420FF-A13A-445C-B71D-BC09FABAE7C0}" type="pres">
      <dgm:prSet presAssocID="{BD44704C-C21F-495D-8AE5-B431B44CAB21}" presName="imagNode" presStyleLbl="fgImgPlace1" presStyleIdx="1" presStyleCnt="3"/>
      <dgm:spPr>
        <a:blipFill rotWithShape="1">
          <a:blip xmlns:r="http://schemas.openxmlformats.org/officeDocument/2006/relationships" r:embed="rId2"/>
          <a:srcRect/>
          <a:stretch>
            <a:fillRect l="-1000" r="-1000"/>
          </a:stretch>
        </a:blipFill>
      </dgm:spPr>
    </dgm:pt>
    <dgm:pt modelId="{9C07337B-8C86-4DCE-B032-F91ED2D1A455}" type="pres">
      <dgm:prSet presAssocID="{267BCD99-E2AC-43DE-8889-8278F580355A}" presName="sibTrans" presStyleLbl="sibTrans2D1" presStyleIdx="0" presStyleCnt="0"/>
      <dgm:spPr/>
    </dgm:pt>
    <dgm:pt modelId="{24A480D8-7E4C-4015-B96E-C21767CC5EF3}" type="pres">
      <dgm:prSet presAssocID="{39347637-E31A-4F5B-A8A7-12CF2067CBAE}" presName="compNode" presStyleCnt="0"/>
      <dgm:spPr/>
    </dgm:pt>
    <dgm:pt modelId="{D871FE51-8263-4E81-B0C2-8746A7B13207}" type="pres">
      <dgm:prSet presAssocID="{39347637-E31A-4F5B-A8A7-12CF2067CBAE}" presName="bkgdShape" presStyleLbl="node1" presStyleIdx="2" presStyleCnt="3"/>
      <dgm:spPr/>
    </dgm:pt>
    <dgm:pt modelId="{2EE4A443-807F-43FD-A383-6FBEC6D23E59}" type="pres">
      <dgm:prSet presAssocID="{39347637-E31A-4F5B-A8A7-12CF2067CBAE}" presName="nodeTx" presStyleLbl="node1" presStyleIdx="2" presStyleCnt="3">
        <dgm:presLayoutVars>
          <dgm:bulletEnabled val="1"/>
        </dgm:presLayoutVars>
      </dgm:prSet>
      <dgm:spPr/>
    </dgm:pt>
    <dgm:pt modelId="{72D6B454-826F-46CE-8F1E-6B748A6BE029}" type="pres">
      <dgm:prSet presAssocID="{39347637-E31A-4F5B-A8A7-12CF2067CBAE}" presName="invisiNode" presStyleLbl="node1" presStyleIdx="2" presStyleCnt="3"/>
      <dgm:spPr/>
    </dgm:pt>
    <dgm:pt modelId="{06C08618-BD37-4F71-9D58-1B9C76D5B15E}" type="pres">
      <dgm:prSet presAssocID="{39347637-E31A-4F5B-A8A7-12CF2067CBAE}" presName="imagNode" presStyleLbl="fgImgPlace1" presStyleIdx="2" presStyleCnt="3"/>
      <dgm:spPr>
        <a:blipFill rotWithShape="1">
          <a:blip xmlns:r="http://schemas.openxmlformats.org/officeDocument/2006/relationships" r:embed="rId3"/>
          <a:srcRect/>
          <a:stretch>
            <a:fillRect l="-1000" r="-1000"/>
          </a:stretch>
        </a:blipFill>
      </dgm:spPr>
    </dgm:pt>
  </dgm:ptLst>
  <dgm:cxnLst>
    <dgm:cxn modelId="{D5165406-D64B-4DBD-A34D-7FE2CBE81096}" type="presOf" srcId="{BD44704C-C21F-495D-8AE5-B431B44CAB21}" destId="{8C40112C-157E-4458-B891-1BBE0A075BE3}" srcOrd="1" destOrd="0" presId="urn:microsoft.com/office/officeart/2005/8/layout/hList7"/>
    <dgm:cxn modelId="{49E4AE23-9523-4145-A96A-233994566486}" srcId="{5BA90C7E-423D-457D-A448-E63F4B488B89}" destId="{9B3125DB-6B39-4EFD-8725-BEA3FECD220C}" srcOrd="0" destOrd="0" parTransId="{18801751-72BD-41A8-BAC2-865EE895ED06}" sibTransId="{366551F1-6599-4263-93F6-EAC0C11DEE95}"/>
    <dgm:cxn modelId="{75D10831-0D44-4733-A3E8-A18E81E05021}" type="presOf" srcId="{267BCD99-E2AC-43DE-8889-8278F580355A}" destId="{9C07337B-8C86-4DCE-B032-F91ED2D1A455}" srcOrd="0" destOrd="0" presId="urn:microsoft.com/office/officeart/2005/8/layout/hList7"/>
    <dgm:cxn modelId="{7CDDFB66-5B50-4288-8AA5-1FE8274C9027}" type="presOf" srcId="{9B3125DB-6B39-4EFD-8725-BEA3FECD220C}" destId="{1A089321-C086-4771-9C0A-E7412FF2AE19}" srcOrd="0" destOrd="0" presId="urn:microsoft.com/office/officeart/2005/8/layout/hList7"/>
    <dgm:cxn modelId="{3F74AF6D-89B8-4C5E-911E-FF8FF8B53797}" type="presOf" srcId="{39347637-E31A-4F5B-A8A7-12CF2067CBAE}" destId="{D871FE51-8263-4E81-B0C2-8746A7B13207}" srcOrd="0" destOrd="0" presId="urn:microsoft.com/office/officeart/2005/8/layout/hList7"/>
    <dgm:cxn modelId="{7BA24555-B3F4-48A4-920D-82B026DF45F5}" type="presOf" srcId="{366551F1-6599-4263-93F6-EAC0C11DEE95}" destId="{CCDFE66A-9F38-4A66-8F87-E06EB544BEA2}" srcOrd="0" destOrd="0" presId="urn:microsoft.com/office/officeart/2005/8/layout/hList7"/>
    <dgm:cxn modelId="{B70F537A-ECD9-4036-8956-AAD530FD0696}" srcId="{5BA90C7E-423D-457D-A448-E63F4B488B89}" destId="{39347637-E31A-4F5B-A8A7-12CF2067CBAE}" srcOrd="2" destOrd="0" parTransId="{F5D6607E-78E5-4FD9-9A51-E04569BB0444}" sibTransId="{3EA4F54C-A39B-423F-B614-5AC7E9FE2A35}"/>
    <dgm:cxn modelId="{E1E07997-23BD-4788-9700-57AF234820D3}" type="presOf" srcId="{9B3125DB-6B39-4EFD-8725-BEA3FECD220C}" destId="{707650D7-7DD1-438A-AF45-DFD3FD535D07}" srcOrd="1" destOrd="0" presId="urn:microsoft.com/office/officeart/2005/8/layout/hList7"/>
    <dgm:cxn modelId="{E7EBB9CC-5EF8-4C0D-8DD6-4DBC50E9E5C2}" type="presOf" srcId="{5BA90C7E-423D-457D-A448-E63F4B488B89}" destId="{0097FF30-CFD0-43BE-ADEB-9D6ACAC70136}" srcOrd="0" destOrd="0" presId="urn:microsoft.com/office/officeart/2005/8/layout/hList7"/>
    <dgm:cxn modelId="{470D66D3-6179-40DF-BFB6-D2E115D31816}" type="presOf" srcId="{39347637-E31A-4F5B-A8A7-12CF2067CBAE}" destId="{2EE4A443-807F-43FD-A383-6FBEC6D23E59}" srcOrd="1" destOrd="0" presId="urn:microsoft.com/office/officeart/2005/8/layout/hList7"/>
    <dgm:cxn modelId="{113DB8E0-2E6A-47B1-B3DB-6292F32C0BC5}" type="presOf" srcId="{BD44704C-C21F-495D-8AE5-B431B44CAB21}" destId="{733BA752-4F43-420C-A5EF-33E5B3EC5F1D}" srcOrd="0" destOrd="0" presId="urn:microsoft.com/office/officeart/2005/8/layout/hList7"/>
    <dgm:cxn modelId="{D83248E7-2577-42B5-A45C-FBE63159FB6C}" srcId="{5BA90C7E-423D-457D-A448-E63F4B488B89}" destId="{BD44704C-C21F-495D-8AE5-B431B44CAB21}" srcOrd="1" destOrd="0" parTransId="{37001147-1D26-411E-83F8-3DF00F6D8311}" sibTransId="{267BCD99-E2AC-43DE-8889-8278F580355A}"/>
    <dgm:cxn modelId="{99F405C4-635F-4C49-B585-06C06C50E5AA}" type="presParOf" srcId="{0097FF30-CFD0-43BE-ADEB-9D6ACAC70136}" destId="{360EA2F1-280C-447B-9AC8-07CEF5B925C9}" srcOrd="0" destOrd="0" presId="urn:microsoft.com/office/officeart/2005/8/layout/hList7"/>
    <dgm:cxn modelId="{5D75D75E-85D0-4514-8729-3CDED837F358}" type="presParOf" srcId="{0097FF30-CFD0-43BE-ADEB-9D6ACAC70136}" destId="{C061E901-4E11-4C9F-ABB1-EB580F9C2CE9}" srcOrd="1" destOrd="0" presId="urn:microsoft.com/office/officeart/2005/8/layout/hList7"/>
    <dgm:cxn modelId="{E41C5D55-F626-488E-8A2D-38E59634321E}" type="presParOf" srcId="{C061E901-4E11-4C9F-ABB1-EB580F9C2CE9}" destId="{A7F18AFC-C053-4C50-9015-BC65264AB3C9}" srcOrd="0" destOrd="0" presId="urn:microsoft.com/office/officeart/2005/8/layout/hList7"/>
    <dgm:cxn modelId="{964C3182-112A-4224-8078-AC563061DE83}" type="presParOf" srcId="{A7F18AFC-C053-4C50-9015-BC65264AB3C9}" destId="{1A089321-C086-4771-9C0A-E7412FF2AE19}" srcOrd="0" destOrd="0" presId="urn:microsoft.com/office/officeart/2005/8/layout/hList7"/>
    <dgm:cxn modelId="{3FFFCE37-2A59-4B4F-81E2-030F5DE28EFA}" type="presParOf" srcId="{A7F18AFC-C053-4C50-9015-BC65264AB3C9}" destId="{707650D7-7DD1-438A-AF45-DFD3FD535D07}" srcOrd="1" destOrd="0" presId="urn:microsoft.com/office/officeart/2005/8/layout/hList7"/>
    <dgm:cxn modelId="{01693A0D-44A2-43BA-8A28-0E971341F3F0}" type="presParOf" srcId="{A7F18AFC-C053-4C50-9015-BC65264AB3C9}" destId="{FDC9F0AA-3D09-4AF5-8E19-DA05DFD200B0}" srcOrd="2" destOrd="0" presId="urn:microsoft.com/office/officeart/2005/8/layout/hList7"/>
    <dgm:cxn modelId="{4A01AB8E-8399-4490-9890-C4DC95D13DBB}" type="presParOf" srcId="{A7F18AFC-C053-4C50-9015-BC65264AB3C9}" destId="{34E7B399-18A1-446A-BE3E-1328335238DF}" srcOrd="3" destOrd="0" presId="urn:microsoft.com/office/officeart/2005/8/layout/hList7"/>
    <dgm:cxn modelId="{B9768CD6-63C2-47A6-9E45-14DB33D3E786}" type="presParOf" srcId="{C061E901-4E11-4C9F-ABB1-EB580F9C2CE9}" destId="{CCDFE66A-9F38-4A66-8F87-E06EB544BEA2}" srcOrd="1" destOrd="0" presId="urn:microsoft.com/office/officeart/2005/8/layout/hList7"/>
    <dgm:cxn modelId="{C00B4519-B274-4ED7-AF92-1BB6EBEE11F4}" type="presParOf" srcId="{C061E901-4E11-4C9F-ABB1-EB580F9C2CE9}" destId="{A1FD5C04-4BAF-4528-A75D-2AB3F95AF527}" srcOrd="2" destOrd="0" presId="urn:microsoft.com/office/officeart/2005/8/layout/hList7"/>
    <dgm:cxn modelId="{0C3F059F-FA5F-4F51-8926-8D641F8084AC}" type="presParOf" srcId="{A1FD5C04-4BAF-4528-A75D-2AB3F95AF527}" destId="{733BA752-4F43-420C-A5EF-33E5B3EC5F1D}" srcOrd="0" destOrd="0" presId="urn:microsoft.com/office/officeart/2005/8/layout/hList7"/>
    <dgm:cxn modelId="{613C6B59-CFFC-47E2-BFA5-BD69DD368D99}" type="presParOf" srcId="{A1FD5C04-4BAF-4528-A75D-2AB3F95AF527}" destId="{8C40112C-157E-4458-B891-1BBE0A075BE3}" srcOrd="1" destOrd="0" presId="urn:microsoft.com/office/officeart/2005/8/layout/hList7"/>
    <dgm:cxn modelId="{9082B1CF-4929-4E07-B075-DF8A91994575}" type="presParOf" srcId="{A1FD5C04-4BAF-4528-A75D-2AB3F95AF527}" destId="{19DF1B46-4010-454D-809B-9E1B406263B2}" srcOrd="2" destOrd="0" presId="urn:microsoft.com/office/officeart/2005/8/layout/hList7"/>
    <dgm:cxn modelId="{AB51E2E8-9E85-4B4C-BDCF-DEC3302DDD55}" type="presParOf" srcId="{A1FD5C04-4BAF-4528-A75D-2AB3F95AF527}" destId="{701420FF-A13A-445C-B71D-BC09FABAE7C0}" srcOrd="3" destOrd="0" presId="urn:microsoft.com/office/officeart/2005/8/layout/hList7"/>
    <dgm:cxn modelId="{F88E529B-BC27-4C42-ACE9-1566B8E6F6DA}" type="presParOf" srcId="{C061E901-4E11-4C9F-ABB1-EB580F9C2CE9}" destId="{9C07337B-8C86-4DCE-B032-F91ED2D1A455}" srcOrd="3" destOrd="0" presId="urn:microsoft.com/office/officeart/2005/8/layout/hList7"/>
    <dgm:cxn modelId="{EDE7BBFE-3B1C-4962-A193-554D93C08453}" type="presParOf" srcId="{C061E901-4E11-4C9F-ABB1-EB580F9C2CE9}" destId="{24A480D8-7E4C-4015-B96E-C21767CC5EF3}" srcOrd="4" destOrd="0" presId="urn:microsoft.com/office/officeart/2005/8/layout/hList7"/>
    <dgm:cxn modelId="{A162BB21-D779-4840-B06D-80323F96D8DA}" type="presParOf" srcId="{24A480D8-7E4C-4015-B96E-C21767CC5EF3}" destId="{D871FE51-8263-4E81-B0C2-8746A7B13207}" srcOrd="0" destOrd="0" presId="urn:microsoft.com/office/officeart/2005/8/layout/hList7"/>
    <dgm:cxn modelId="{047B6D20-8239-458D-9DAD-A5CD027345EB}" type="presParOf" srcId="{24A480D8-7E4C-4015-B96E-C21767CC5EF3}" destId="{2EE4A443-807F-43FD-A383-6FBEC6D23E59}" srcOrd="1" destOrd="0" presId="urn:microsoft.com/office/officeart/2005/8/layout/hList7"/>
    <dgm:cxn modelId="{3E08C2EF-EC88-4BE6-B335-B15DE564791A}" type="presParOf" srcId="{24A480D8-7E4C-4015-B96E-C21767CC5EF3}" destId="{72D6B454-826F-46CE-8F1E-6B748A6BE029}" srcOrd="2" destOrd="0" presId="urn:microsoft.com/office/officeart/2005/8/layout/hList7"/>
    <dgm:cxn modelId="{63E4F426-216C-4ADE-A453-A4916592D1EC}" type="presParOf" srcId="{24A480D8-7E4C-4015-B96E-C21767CC5EF3}" destId="{06C08618-BD37-4F71-9D58-1B9C76D5B15E}"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89321-C086-4771-9C0A-E7412FF2AE19}">
      <dsp:nvSpPr>
        <dsp:cNvPr id="0" name=""/>
        <dsp:cNvSpPr/>
      </dsp:nvSpPr>
      <dsp:spPr>
        <a:xfrm>
          <a:off x="2927" y="0"/>
          <a:ext cx="4555145" cy="4162648"/>
        </a:xfrm>
        <a:prstGeom prst="roundRect">
          <a:avLst>
            <a:gd name="adj" fmla="val 10000"/>
          </a:avLst>
        </a:prstGeom>
        <a:noFill/>
        <a:ln w="9525" cap="flat" cmpd="sng" algn="ctr">
          <a:solidFill>
            <a:schemeClr val="accent6"/>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6"/>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Helvetica World"/>
              <a:ea typeface="Helvetica World"/>
              <a:cs typeface="Helvetica World"/>
              <a:sym typeface="Helvetica World"/>
            </a:rPr>
            <a:t>Essential for managing and querying the relational database in SQL Server Management Studio (SSMS).</a:t>
          </a:r>
          <a:endParaRPr lang="en-US" sz="1800" kern="1200" dirty="0"/>
        </a:p>
      </dsp:txBody>
      <dsp:txXfrm>
        <a:off x="2927" y="1665059"/>
        <a:ext cx="4555145" cy="1665059"/>
      </dsp:txXfrm>
    </dsp:sp>
    <dsp:sp modelId="{34E7B399-18A1-446A-BE3E-1328335238DF}">
      <dsp:nvSpPr>
        <dsp:cNvPr id="0" name=""/>
        <dsp:cNvSpPr/>
      </dsp:nvSpPr>
      <dsp:spPr>
        <a:xfrm>
          <a:off x="1598162" y="302710"/>
          <a:ext cx="1386161" cy="1386161"/>
        </a:xfrm>
        <a:prstGeom prst="ellipse">
          <a:avLst/>
        </a:prstGeom>
        <a:blipFill rotWithShape="1">
          <a:blip xmlns:r="http://schemas.openxmlformats.org/officeDocument/2006/relationships" r:embed="rId1"/>
          <a:srcRect/>
          <a:stretch>
            <a:fillRect t="-10000" b="-10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3BA752-4F43-420C-A5EF-33E5B3EC5F1D}">
      <dsp:nvSpPr>
        <dsp:cNvPr id="0" name=""/>
        <dsp:cNvSpPr/>
      </dsp:nvSpPr>
      <dsp:spPr>
        <a:xfrm>
          <a:off x="4694727" y="0"/>
          <a:ext cx="4555145" cy="4162648"/>
        </a:xfrm>
        <a:prstGeom prst="roundRect">
          <a:avLst>
            <a:gd name="adj" fmla="val 10000"/>
          </a:avLst>
        </a:prstGeom>
        <a:noFill/>
        <a:ln w="9525" cap="flat" cmpd="sng" algn="ctr">
          <a:solidFill>
            <a:schemeClr val="accent6"/>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6"/>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Helvetica World"/>
              <a:ea typeface="Helvetica World"/>
              <a:cs typeface="Helvetica World"/>
              <a:sym typeface="Helvetica World"/>
            </a:rPr>
            <a:t>Used for data analysis, machine learning models, and backend development within the Flask application.</a:t>
          </a:r>
          <a:endParaRPr lang="en-US" sz="1800" kern="1200" dirty="0"/>
        </a:p>
      </dsp:txBody>
      <dsp:txXfrm>
        <a:off x="4694727" y="1665059"/>
        <a:ext cx="4555145" cy="1665059"/>
      </dsp:txXfrm>
    </dsp:sp>
    <dsp:sp modelId="{701420FF-A13A-445C-B71D-BC09FABAE7C0}">
      <dsp:nvSpPr>
        <dsp:cNvPr id="0" name=""/>
        <dsp:cNvSpPr/>
      </dsp:nvSpPr>
      <dsp:spPr>
        <a:xfrm>
          <a:off x="6279219" y="249758"/>
          <a:ext cx="1386161" cy="1386161"/>
        </a:xfrm>
        <a:prstGeom prst="ellipse">
          <a:avLst/>
        </a:prstGeom>
        <a:blipFill rotWithShape="1">
          <a:blip xmlns:r="http://schemas.openxmlformats.org/officeDocument/2006/relationships" r:embed="rId2"/>
          <a:srcRect/>
          <a:stretch>
            <a:fillRect l="-1000" r="-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71FE51-8263-4E81-B0C2-8746A7B13207}">
      <dsp:nvSpPr>
        <dsp:cNvPr id="0" name=""/>
        <dsp:cNvSpPr/>
      </dsp:nvSpPr>
      <dsp:spPr>
        <a:xfrm>
          <a:off x="9386526" y="0"/>
          <a:ext cx="4555145" cy="4162648"/>
        </a:xfrm>
        <a:prstGeom prst="roundRect">
          <a:avLst>
            <a:gd name="adj" fmla="val 10000"/>
          </a:avLst>
        </a:prstGeom>
        <a:noFill/>
        <a:ln w="9525" cap="flat" cmpd="sng" algn="ctr">
          <a:solidFill>
            <a:schemeClr val="accent6"/>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6"/>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Helvetica World"/>
              <a:ea typeface="Helvetica World"/>
              <a:cs typeface="Helvetica World"/>
              <a:sym typeface="Helvetica World"/>
            </a:rPr>
            <a:t>Powers interactive elements and dynamic features in the frontend, including data visualizations and form validations.</a:t>
          </a:r>
          <a:endParaRPr lang="en-US" sz="1800" kern="1200" dirty="0"/>
        </a:p>
      </dsp:txBody>
      <dsp:txXfrm>
        <a:off x="9386526" y="1665059"/>
        <a:ext cx="4555145" cy="1665059"/>
      </dsp:txXfrm>
    </dsp:sp>
    <dsp:sp modelId="{06C08618-BD37-4F71-9D58-1B9C76D5B15E}">
      <dsp:nvSpPr>
        <dsp:cNvPr id="0" name=""/>
        <dsp:cNvSpPr/>
      </dsp:nvSpPr>
      <dsp:spPr>
        <a:xfrm>
          <a:off x="10971018" y="249758"/>
          <a:ext cx="1386161" cy="1386161"/>
        </a:xfrm>
        <a:prstGeom prst="ellipse">
          <a:avLst/>
        </a:prstGeom>
        <a:blipFill rotWithShape="1">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0EA2F1-280C-447B-9AC8-07CEF5B925C9}">
      <dsp:nvSpPr>
        <dsp:cNvPr id="0" name=""/>
        <dsp:cNvSpPr/>
      </dsp:nvSpPr>
      <dsp:spPr>
        <a:xfrm rot="1202032">
          <a:off x="6788395" y="3643743"/>
          <a:ext cx="26299" cy="128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accent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31775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3285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2123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4" name="Text Placeholder 3"/>
          <p:cNvSpPr>
            <a:spLocks noGrp="1"/>
          </p:cNvSpPr>
          <p:nvPr>
            <p:ph type="body" sz="half" idx="13"/>
          </p:nvPr>
        </p:nvSpPr>
        <p:spPr>
          <a:xfrm>
            <a:off x="2895601" y="5656761"/>
            <a:ext cx="10919474" cy="513261"/>
          </a:xfrm>
        </p:spPr>
        <p:txBody>
          <a:bodyPr anchor="t">
            <a:normAutofit/>
          </a:bodyPr>
          <a:lstStyle>
            <a:lvl1pPr marL="0" indent="0">
              <a:buNone/>
              <a:defRPr lang="en-US" sz="2100" b="0" i="0" kern="1200" cap="small" dirty="0">
                <a:solidFill>
                  <a:schemeClr val="accent1"/>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Box 8"/>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8300" dirty="0"/>
              <a:t>“</a:t>
            </a:r>
          </a:p>
        </p:txBody>
      </p:sp>
      <p:sp>
        <p:nvSpPr>
          <p:cNvPr id="13" name="TextBox 12"/>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1335763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1657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9939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940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6562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17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24789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479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8646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7466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36956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3957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1"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2"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115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783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62000"/>
                <a:hueMod val="108000"/>
                <a:satMod val="164000"/>
                <a:lumMod val="69000"/>
              </a:schemeClr>
              <a:schemeClr val="bg2">
                <a:tint val="96000"/>
                <a:hueMod val="90000"/>
                <a:satMod val="130000"/>
                <a:lumMod val="134000"/>
              </a:schemeClr>
            </a:duotone>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12913518"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11/09/2024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8176210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slideLayout" Target="../slideLayouts/slideLayout7.xml"/><Relationship Id="rId7" Type="http://schemas.openxmlformats.org/officeDocument/2006/relationships/image" Target="../media/image44.jpe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p:nvPr/>
        </p:nvGrpSpPr>
        <p:grpSpPr>
          <a:xfrm>
            <a:off x="10569565" y="2924478"/>
            <a:ext cx="7176497" cy="6912986"/>
            <a:chOff x="0" y="0"/>
            <a:chExt cx="3255685" cy="3136141"/>
          </a:xfrm>
        </p:grpSpPr>
        <p:sp>
          <p:nvSpPr>
            <p:cNvPr id="3" name="Freeform 3"/>
            <p:cNvSpPr/>
            <p:nvPr/>
          </p:nvSpPr>
          <p:spPr>
            <a:xfrm>
              <a:off x="0" y="0"/>
              <a:ext cx="3255685" cy="3136141"/>
            </a:xfrm>
            <a:custGeom>
              <a:avLst/>
              <a:gdLst/>
              <a:ahLst/>
              <a:cxnLst/>
              <a:rect l="l" t="t" r="r" b="b"/>
              <a:pathLst>
                <a:path w="3255685" h="3136141">
                  <a:moveTo>
                    <a:pt x="0" y="0"/>
                  </a:moveTo>
                  <a:lnTo>
                    <a:pt x="3255685" y="0"/>
                  </a:lnTo>
                  <a:lnTo>
                    <a:pt x="3255685" y="3136141"/>
                  </a:lnTo>
                  <a:lnTo>
                    <a:pt x="0" y="3136141"/>
                  </a:lnTo>
                  <a:close/>
                </a:path>
              </a:pathLst>
            </a:custGeom>
            <a:solidFill>
              <a:srgbClr val="FF9430"/>
            </a:solidFill>
          </p:spPr>
          <p:txBody>
            <a:bodyPr/>
            <a:lstStyle/>
            <a:p>
              <a:endParaRPr lang="ar-EG"/>
            </a:p>
          </p:txBody>
        </p:sp>
        <p:sp>
          <p:nvSpPr>
            <p:cNvPr id="4" name="TextBox 4"/>
            <p:cNvSpPr txBox="1"/>
            <p:nvPr/>
          </p:nvSpPr>
          <p:spPr>
            <a:xfrm>
              <a:off x="0" y="-28575"/>
              <a:ext cx="3255685" cy="3164716"/>
            </a:xfrm>
            <a:prstGeom prst="rect">
              <a:avLst/>
            </a:prstGeom>
          </p:spPr>
          <p:txBody>
            <a:bodyPr lIns="50800" tIns="50800" rIns="50800" bIns="50800" rtlCol="0" anchor="ctr"/>
            <a:lstStyle/>
            <a:p>
              <a:pPr algn="ctr">
                <a:lnSpc>
                  <a:spcPts val="1540"/>
                </a:lnSpc>
                <a:spcBef>
                  <a:spcPct val="0"/>
                </a:spcBef>
              </a:pPr>
              <a:endParaRPr/>
            </a:p>
          </p:txBody>
        </p:sp>
      </p:grpSp>
      <p:sp>
        <p:nvSpPr>
          <p:cNvPr id="10" name="TextBox 10"/>
          <p:cNvSpPr txBox="1"/>
          <p:nvPr/>
        </p:nvSpPr>
        <p:spPr>
          <a:xfrm>
            <a:off x="103863" y="2861490"/>
            <a:ext cx="9072794" cy="2180084"/>
          </a:xfrm>
          <a:prstGeom prst="rect">
            <a:avLst/>
          </a:prstGeom>
        </p:spPr>
        <p:txBody>
          <a:bodyPr wrap="square" lIns="0" tIns="0" rIns="0" bIns="0" rtlCol="0" anchor="t">
            <a:spAutoFit/>
          </a:bodyPr>
          <a:lstStyle/>
          <a:p>
            <a:pPr algn="ctr">
              <a:lnSpc>
                <a:spcPts val="8480"/>
              </a:lnSpc>
            </a:pPr>
            <a:r>
              <a:rPr lang="en-US" sz="7709" b="1" dirty="0">
                <a:solidFill>
                  <a:srgbClr val="FFFFFF"/>
                </a:solidFill>
                <a:effectLst>
                  <a:outerShdw blurRad="38100" dist="38100" dir="2700000" algn="tl">
                    <a:srgbClr val="000000">
                      <a:alpha val="43137"/>
                    </a:srgbClr>
                  </a:outerShdw>
                </a:effectLst>
                <a:latin typeface="Helvetica World Bold"/>
                <a:ea typeface="Helvetica World Bold"/>
                <a:cs typeface="Helvetica World Bold"/>
                <a:sym typeface="Helvetica World Bold"/>
              </a:rPr>
              <a:t>Data Management And Analysis</a:t>
            </a:r>
          </a:p>
        </p:txBody>
      </p:sp>
      <p:grpSp>
        <p:nvGrpSpPr>
          <p:cNvPr id="12" name="Group 12"/>
          <p:cNvGrpSpPr/>
          <p:nvPr/>
        </p:nvGrpSpPr>
        <p:grpSpPr>
          <a:xfrm>
            <a:off x="17746062" y="2010306"/>
            <a:ext cx="899502" cy="914172"/>
            <a:chOff x="0" y="0"/>
            <a:chExt cx="646107" cy="656644"/>
          </a:xfrm>
        </p:grpSpPr>
        <p:sp>
          <p:nvSpPr>
            <p:cNvPr id="13" name="Freeform 13"/>
            <p:cNvSpPr/>
            <p:nvPr/>
          </p:nvSpPr>
          <p:spPr>
            <a:xfrm>
              <a:off x="0" y="0"/>
              <a:ext cx="646107" cy="656644"/>
            </a:xfrm>
            <a:custGeom>
              <a:avLst/>
              <a:gdLst/>
              <a:ahLst/>
              <a:cxnLst/>
              <a:rect l="l" t="t" r="r" b="b"/>
              <a:pathLst>
                <a:path w="646107" h="656644">
                  <a:moveTo>
                    <a:pt x="0" y="0"/>
                  </a:moveTo>
                  <a:lnTo>
                    <a:pt x="646107" y="0"/>
                  </a:lnTo>
                  <a:lnTo>
                    <a:pt x="646107" y="656644"/>
                  </a:lnTo>
                  <a:lnTo>
                    <a:pt x="0" y="656644"/>
                  </a:lnTo>
                  <a:close/>
                </a:path>
              </a:pathLst>
            </a:custGeom>
            <a:solidFill>
              <a:srgbClr val="FF9430"/>
            </a:solidFill>
          </p:spPr>
          <p:txBody>
            <a:bodyPr/>
            <a:lstStyle/>
            <a:p>
              <a:endParaRPr lang="ar-EG"/>
            </a:p>
          </p:txBody>
        </p:sp>
        <p:sp>
          <p:nvSpPr>
            <p:cNvPr id="14" name="TextBox 14"/>
            <p:cNvSpPr txBox="1"/>
            <p:nvPr/>
          </p:nvSpPr>
          <p:spPr>
            <a:xfrm>
              <a:off x="0" y="-9525"/>
              <a:ext cx="646107" cy="666169"/>
            </a:xfrm>
            <a:prstGeom prst="rect">
              <a:avLst/>
            </a:prstGeom>
          </p:spPr>
          <p:txBody>
            <a:bodyPr lIns="50800" tIns="50800" rIns="50800" bIns="50800" rtlCol="0" anchor="ctr"/>
            <a:lstStyle/>
            <a:p>
              <a:pPr algn="ctr">
                <a:lnSpc>
                  <a:spcPts val="979"/>
                </a:lnSpc>
                <a:spcBef>
                  <a:spcPct val="0"/>
                </a:spcBef>
              </a:pPr>
              <a:endParaRPr/>
            </a:p>
          </p:txBody>
        </p:sp>
      </p:grpSp>
      <p:grpSp>
        <p:nvGrpSpPr>
          <p:cNvPr id="15" name="Group 15"/>
          <p:cNvGrpSpPr/>
          <p:nvPr/>
        </p:nvGrpSpPr>
        <p:grpSpPr>
          <a:xfrm>
            <a:off x="10569565" y="8923292"/>
            <a:ext cx="899502" cy="914172"/>
            <a:chOff x="0" y="0"/>
            <a:chExt cx="646107" cy="656644"/>
          </a:xfrm>
        </p:grpSpPr>
        <p:sp>
          <p:nvSpPr>
            <p:cNvPr id="16" name="Freeform 16"/>
            <p:cNvSpPr/>
            <p:nvPr/>
          </p:nvSpPr>
          <p:spPr>
            <a:xfrm>
              <a:off x="0" y="0"/>
              <a:ext cx="646107" cy="656644"/>
            </a:xfrm>
            <a:custGeom>
              <a:avLst/>
              <a:gdLst/>
              <a:ahLst/>
              <a:cxnLst/>
              <a:rect l="l" t="t" r="r" b="b"/>
              <a:pathLst>
                <a:path w="646107" h="656644">
                  <a:moveTo>
                    <a:pt x="0" y="0"/>
                  </a:moveTo>
                  <a:lnTo>
                    <a:pt x="646107" y="0"/>
                  </a:lnTo>
                  <a:lnTo>
                    <a:pt x="646107" y="656644"/>
                  </a:lnTo>
                  <a:lnTo>
                    <a:pt x="0" y="656644"/>
                  </a:lnTo>
                  <a:close/>
                </a:path>
              </a:pathLst>
            </a:custGeom>
            <a:solidFill>
              <a:srgbClr val="CD6918"/>
            </a:solidFill>
          </p:spPr>
          <p:txBody>
            <a:bodyPr/>
            <a:lstStyle/>
            <a:p>
              <a:endParaRPr lang="ar-EG"/>
            </a:p>
          </p:txBody>
        </p:sp>
        <p:sp>
          <p:nvSpPr>
            <p:cNvPr id="17" name="TextBox 17"/>
            <p:cNvSpPr txBox="1"/>
            <p:nvPr/>
          </p:nvSpPr>
          <p:spPr>
            <a:xfrm>
              <a:off x="0" y="-9525"/>
              <a:ext cx="646107" cy="666169"/>
            </a:xfrm>
            <a:prstGeom prst="rect">
              <a:avLst/>
            </a:prstGeom>
          </p:spPr>
          <p:txBody>
            <a:bodyPr lIns="50800" tIns="50800" rIns="50800" bIns="50800" rtlCol="0" anchor="ctr"/>
            <a:lstStyle/>
            <a:p>
              <a:pPr algn="ctr">
                <a:lnSpc>
                  <a:spcPts val="979"/>
                </a:lnSpc>
                <a:spcBef>
                  <a:spcPct val="0"/>
                </a:spcBef>
              </a:pPr>
              <a:endParaRPr/>
            </a:p>
          </p:txBody>
        </p:sp>
      </p:grpSp>
      <p:pic>
        <p:nvPicPr>
          <p:cNvPr id="19" name="Picture 18" descr="A logo for a restaurant&#10;&#10;Description automatically generated">
            <a:extLst>
              <a:ext uri="{FF2B5EF4-FFF2-40B4-BE49-F238E27FC236}">
                <a16:creationId xmlns:a16="http://schemas.microsoft.com/office/drawing/2014/main" id="{E3DEDDA2-5785-5EBB-CFFC-A0C3DF677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732" y="1340772"/>
            <a:ext cx="6658698" cy="665869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44EE3D6-4067-6764-CDCB-9984F61D6DB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737582B-E812-60B3-44A7-CA656FA92F91}"/>
              </a:ext>
            </a:extLst>
          </p:cNvPr>
          <p:cNvGrpSpPr/>
          <p:nvPr/>
        </p:nvGrpSpPr>
        <p:grpSpPr>
          <a:xfrm>
            <a:off x="11734797" y="1073747"/>
            <a:ext cx="5950630" cy="951212"/>
            <a:chOff x="0" y="0"/>
            <a:chExt cx="1369954" cy="193864"/>
          </a:xfrm>
        </p:grpSpPr>
        <p:sp>
          <p:nvSpPr>
            <p:cNvPr id="3" name="Freeform 3">
              <a:extLst>
                <a:ext uri="{FF2B5EF4-FFF2-40B4-BE49-F238E27FC236}">
                  <a16:creationId xmlns:a16="http://schemas.microsoft.com/office/drawing/2014/main" id="{42CCAA88-1F2F-811A-CCB2-E60FF06D1DD5}"/>
                </a:ext>
              </a:extLst>
            </p:cNvPr>
            <p:cNvSpPr/>
            <p:nvPr/>
          </p:nvSpPr>
          <p:spPr>
            <a:xfrm>
              <a:off x="0" y="0"/>
              <a:ext cx="1369954" cy="193864"/>
            </a:xfrm>
            <a:custGeom>
              <a:avLst/>
              <a:gdLst/>
              <a:ahLst/>
              <a:cxnLst/>
              <a:rect l="l" t="t" r="r" b="b"/>
              <a:pathLst>
                <a:path w="1369954" h="193864">
                  <a:moveTo>
                    <a:pt x="75908" y="0"/>
                  </a:moveTo>
                  <a:lnTo>
                    <a:pt x="1294046" y="0"/>
                  </a:lnTo>
                  <a:cubicBezTo>
                    <a:pt x="1335969" y="0"/>
                    <a:pt x="1369954" y="33985"/>
                    <a:pt x="1369954" y="75908"/>
                  </a:cubicBezTo>
                  <a:lnTo>
                    <a:pt x="1369954" y="117956"/>
                  </a:lnTo>
                  <a:cubicBezTo>
                    <a:pt x="1369954" y="159879"/>
                    <a:pt x="1335969" y="193864"/>
                    <a:pt x="1294046" y="193864"/>
                  </a:cubicBezTo>
                  <a:lnTo>
                    <a:pt x="75908" y="193864"/>
                  </a:lnTo>
                  <a:cubicBezTo>
                    <a:pt x="33985" y="193864"/>
                    <a:pt x="0" y="159879"/>
                    <a:pt x="0" y="117956"/>
                  </a:cubicBezTo>
                  <a:lnTo>
                    <a:pt x="0" y="75908"/>
                  </a:lnTo>
                  <a:cubicBezTo>
                    <a:pt x="0" y="33985"/>
                    <a:pt x="33985" y="0"/>
                    <a:pt x="75908" y="0"/>
                  </a:cubicBezTo>
                  <a:close/>
                </a:path>
              </a:pathLst>
            </a:custGeom>
            <a:solidFill>
              <a:srgbClr val="000000">
                <a:alpha val="0"/>
              </a:srgbClr>
            </a:solidFill>
            <a:ln w="38100" cap="rnd">
              <a:solidFill>
                <a:srgbClr val="FF9430"/>
              </a:solidFill>
              <a:prstDash val="solid"/>
              <a:round/>
            </a:ln>
          </p:spPr>
          <p:txBody>
            <a:bodyPr/>
            <a:lstStyle/>
            <a:p>
              <a:endParaRPr lang="ar-EG"/>
            </a:p>
          </p:txBody>
        </p:sp>
        <p:sp>
          <p:nvSpPr>
            <p:cNvPr id="4" name="TextBox 4">
              <a:extLst>
                <a:ext uri="{FF2B5EF4-FFF2-40B4-BE49-F238E27FC236}">
                  <a16:creationId xmlns:a16="http://schemas.microsoft.com/office/drawing/2014/main" id="{9138023B-1396-D7E5-4667-BBD090CF00F7}"/>
                </a:ext>
              </a:extLst>
            </p:cNvPr>
            <p:cNvSpPr txBox="1"/>
            <p:nvPr/>
          </p:nvSpPr>
          <p:spPr>
            <a:xfrm>
              <a:off x="0" y="-38100"/>
              <a:ext cx="1369954" cy="231964"/>
            </a:xfrm>
            <a:prstGeom prst="rect">
              <a:avLst/>
            </a:prstGeom>
          </p:spPr>
          <p:txBody>
            <a:bodyPr lIns="50800" tIns="50800" rIns="50800" bIns="50800" rtlCol="0" anchor="ctr"/>
            <a:lstStyle/>
            <a:p>
              <a:pPr algn="ctr">
                <a:lnSpc>
                  <a:spcPts val="2856"/>
                </a:lnSpc>
              </a:pPr>
              <a:endParaRPr/>
            </a:p>
          </p:txBody>
        </p:sp>
      </p:grpSp>
      <p:sp>
        <p:nvSpPr>
          <p:cNvPr id="5" name="TextBox 5">
            <a:extLst>
              <a:ext uri="{FF2B5EF4-FFF2-40B4-BE49-F238E27FC236}">
                <a16:creationId xmlns:a16="http://schemas.microsoft.com/office/drawing/2014/main" id="{D409B0A2-3204-63DE-F9D8-5F820916B2F4}"/>
              </a:ext>
            </a:extLst>
          </p:cNvPr>
          <p:cNvSpPr txBox="1"/>
          <p:nvPr/>
        </p:nvSpPr>
        <p:spPr>
          <a:xfrm>
            <a:off x="92226" y="120576"/>
            <a:ext cx="11939370" cy="461537"/>
          </a:xfrm>
          <a:prstGeom prst="rect">
            <a:avLst/>
          </a:prstGeom>
        </p:spPr>
        <p:txBody>
          <a:bodyPr wrap="square" lIns="0" tIns="0" rIns="0" bIns="0" rtlCol="0" anchor="t">
            <a:spAutoFit/>
          </a:bodyPr>
          <a:lstStyle/>
          <a:p>
            <a:pPr marL="571500" indent="-571500">
              <a:buFont typeface="Arial" panose="020B0604020202020204" pitchFamily="34" charset="0"/>
              <a:buChar char="•"/>
            </a:pPr>
            <a:r>
              <a:rPr lang="en-US" sz="2999" b="1" dirty="0">
                <a:latin typeface="Helvetica World Bold"/>
                <a:ea typeface="Helvetica World Bold"/>
                <a:cs typeface="Helvetica World Bold"/>
              </a:rPr>
              <a:t>Star Schema Design for Global Gourmet Database</a:t>
            </a:r>
          </a:p>
        </p:txBody>
      </p:sp>
      <p:sp>
        <p:nvSpPr>
          <p:cNvPr id="7" name="TextBox 7">
            <a:extLst>
              <a:ext uri="{FF2B5EF4-FFF2-40B4-BE49-F238E27FC236}">
                <a16:creationId xmlns:a16="http://schemas.microsoft.com/office/drawing/2014/main" id="{AF8751E1-A2A7-5DAD-469D-225AAF6592E6}"/>
              </a:ext>
            </a:extLst>
          </p:cNvPr>
          <p:cNvSpPr txBox="1"/>
          <p:nvPr/>
        </p:nvSpPr>
        <p:spPr>
          <a:xfrm>
            <a:off x="15288450" y="3821921"/>
            <a:ext cx="2607674" cy="766557"/>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Connect SSMS and SSIS</a:t>
            </a:r>
          </a:p>
        </p:txBody>
      </p:sp>
      <p:sp>
        <p:nvSpPr>
          <p:cNvPr id="8" name="TextBox 8">
            <a:extLst>
              <a:ext uri="{FF2B5EF4-FFF2-40B4-BE49-F238E27FC236}">
                <a16:creationId xmlns:a16="http://schemas.microsoft.com/office/drawing/2014/main" id="{0B6A76D1-47A8-E3AE-E45B-376686812C67}"/>
              </a:ext>
            </a:extLst>
          </p:cNvPr>
          <p:cNvSpPr txBox="1"/>
          <p:nvPr/>
        </p:nvSpPr>
        <p:spPr>
          <a:xfrm>
            <a:off x="11734800" y="6630125"/>
            <a:ext cx="2607674" cy="1561646"/>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Using Lookup Transformations for Data Consistency in SSIS</a:t>
            </a:r>
          </a:p>
        </p:txBody>
      </p:sp>
      <p:sp>
        <p:nvSpPr>
          <p:cNvPr id="9" name="TextBox 9">
            <a:extLst>
              <a:ext uri="{FF2B5EF4-FFF2-40B4-BE49-F238E27FC236}">
                <a16:creationId xmlns:a16="http://schemas.microsoft.com/office/drawing/2014/main" id="{1740AF28-E5E7-A696-37B3-62908EA50CBF}"/>
              </a:ext>
            </a:extLst>
          </p:cNvPr>
          <p:cNvSpPr txBox="1"/>
          <p:nvPr/>
        </p:nvSpPr>
        <p:spPr>
          <a:xfrm>
            <a:off x="15319860" y="5844694"/>
            <a:ext cx="2607674" cy="1164101"/>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Loading Dimension Tables for Contextual Insights</a:t>
            </a:r>
          </a:p>
        </p:txBody>
      </p:sp>
      <p:sp>
        <p:nvSpPr>
          <p:cNvPr id="10" name="TextBox 10">
            <a:extLst>
              <a:ext uri="{FF2B5EF4-FFF2-40B4-BE49-F238E27FC236}">
                <a16:creationId xmlns:a16="http://schemas.microsoft.com/office/drawing/2014/main" id="{5055BB4A-774D-341D-B935-0F1D2BA29C02}"/>
              </a:ext>
            </a:extLst>
          </p:cNvPr>
          <p:cNvSpPr txBox="1"/>
          <p:nvPr/>
        </p:nvSpPr>
        <p:spPr>
          <a:xfrm>
            <a:off x="11875410" y="8801100"/>
            <a:ext cx="3009861" cy="1164101"/>
          </a:xfrm>
          <a:prstGeom prst="rect">
            <a:avLst/>
          </a:prstGeom>
        </p:spPr>
        <p:txBody>
          <a:bodyPr wrap="square"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Final Data Load into SSMS for Reporting and Analysis</a:t>
            </a:r>
          </a:p>
        </p:txBody>
      </p:sp>
      <p:sp>
        <p:nvSpPr>
          <p:cNvPr id="12" name="TextBox 12">
            <a:extLst>
              <a:ext uri="{FF2B5EF4-FFF2-40B4-BE49-F238E27FC236}">
                <a16:creationId xmlns:a16="http://schemas.microsoft.com/office/drawing/2014/main" id="{80B5AA16-E879-9304-0437-2F0D840657FE}"/>
              </a:ext>
            </a:extLst>
          </p:cNvPr>
          <p:cNvSpPr txBox="1"/>
          <p:nvPr/>
        </p:nvSpPr>
        <p:spPr>
          <a:xfrm>
            <a:off x="11934827" y="4476593"/>
            <a:ext cx="2607674" cy="766557"/>
          </a:xfrm>
          <a:prstGeom prst="rect">
            <a:avLst/>
          </a:prstGeom>
        </p:spPr>
        <p:txBody>
          <a:bodyPr lIns="0" tIns="0" rIns="0" bIns="0" rtlCol="0" anchor="t">
            <a:spAutoFit/>
          </a:bodyPr>
          <a:lstStyle/>
          <a:p>
            <a:pPr>
              <a:lnSpc>
                <a:spcPts val="3079"/>
              </a:lnSpc>
            </a:pPr>
            <a:r>
              <a:rPr lang="en-US" sz="2199" dirty="0">
                <a:solidFill>
                  <a:srgbClr val="FFFFFF"/>
                </a:solidFill>
                <a:latin typeface="Helvetica World"/>
                <a:ea typeface="Helvetica World"/>
                <a:cs typeface="Helvetica World"/>
                <a:sym typeface="Helvetica World"/>
              </a:rPr>
              <a:t>Data Extraction and Cleansing with SSIS</a:t>
            </a:r>
          </a:p>
        </p:txBody>
      </p:sp>
      <p:sp>
        <p:nvSpPr>
          <p:cNvPr id="13" name="TextBox 13">
            <a:extLst>
              <a:ext uri="{FF2B5EF4-FFF2-40B4-BE49-F238E27FC236}">
                <a16:creationId xmlns:a16="http://schemas.microsoft.com/office/drawing/2014/main" id="{102D11E2-472D-B7B3-5185-B5D25EF2C7CE}"/>
              </a:ext>
            </a:extLst>
          </p:cNvPr>
          <p:cNvSpPr txBox="1"/>
          <p:nvPr/>
        </p:nvSpPr>
        <p:spPr>
          <a:xfrm>
            <a:off x="15680326" y="7961987"/>
            <a:ext cx="2607674" cy="1164101"/>
          </a:xfrm>
          <a:prstGeom prst="rect">
            <a:avLst/>
          </a:prstGeom>
        </p:spPr>
        <p:txBody>
          <a:bodyPr lIns="0" tIns="0" rIns="0" bIns="0" rtlCol="0" anchor="t">
            <a:spAutoFit/>
          </a:bodyPr>
          <a:lstStyle/>
          <a:p>
            <a:pPr>
              <a:lnSpc>
                <a:spcPts val="3079"/>
              </a:lnSpc>
            </a:pPr>
            <a:r>
              <a:rPr lang="en-US" sz="2199" dirty="0">
                <a:solidFill>
                  <a:srgbClr val="FFFFFF"/>
                </a:solidFill>
                <a:latin typeface="Helvetica World"/>
                <a:ea typeface="Helvetica World"/>
                <a:cs typeface="Helvetica World"/>
                <a:sym typeface="Helvetica World"/>
              </a:rPr>
              <a:t>Calculation and Enrichment of Cost Metrics</a:t>
            </a:r>
          </a:p>
        </p:txBody>
      </p:sp>
      <p:sp>
        <p:nvSpPr>
          <p:cNvPr id="15" name="TextBox 15">
            <a:extLst>
              <a:ext uri="{FF2B5EF4-FFF2-40B4-BE49-F238E27FC236}">
                <a16:creationId xmlns:a16="http://schemas.microsoft.com/office/drawing/2014/main" id="{EDBF50B9-E726-CB0D-EC5E-FA5B29558041}"/>
              </a:ext>
            </a:extLst>
          </p:cNvPr>
          <p:cNvSpPr txBox="1"/>
          <p:nvPr/>
        </p:nvSpPr>
        <p:spPr>
          <a:xfrm>
            <a:off x="12060857" y="2460722"/>
            <a:ext cx="2841124" cy="1164101"/>
          </a:xfrm>
          <a:prstGeom prst="rect">
            <a:avLst/>
          </a:prstGeom>
        </p:spPr>
        <p:txBody>
          <a:bodyPr lIns="0" tIns="0" rIns="0" bIns="0" rtlCol="0" anchor="t">
            <a:spAutoFit/>
          </a:bodyPr>
          <a:lstStyle/>
          <a:p>
            <a:pPr>
              <a:lnSpc>
                <a:spcPts val="3079"/>
              </a:lnSpc>
            </a:pPr>
            <a:r>
              <a:rPr lang="en-US" sz="2199" dirty="0">
                <a:solidFill>
                  <a:srgbClr val="FFFFFF"/>
                </a:solidFill>
                <a:latin typeface="Helvetica World"/>
                <a:ea typeface="Helvetica World"/>
                <a:cs typeface="Helvetica World"/>
                <a:sym typeface="Helvetica World"/>
              </a:rPr>
              <a:t>Building a Star Schema Data Warehouse with SSIS</a:t>
            </a:r>
          </a:p>
        </p:txBody>
      </p:sp>
      <p:sp>
        <p:nvSpPr>
          <p:cNvPr id="17" name="TextBox 17">
            <a:extLst>
              <a:ext uri="{FF2B5EF4-FFF2-40B4-BE49-F238E27FC236}">
                <a16:creationId xmlns:a16="http://schemas.microsoft.com/office/drawing/2014/main" id="{CDC93C05-9477-2E35-C823-7020B680CA8B}"/>
              </a:ext>
            </a:extLst>
          </p:cNvPr>
          <p:cNvSpPr txBox="1"/>
          <p:nvPr/>
        </p:nvSpPr>
        <p:spPr>
          <a:xfrm>
            <a:off x="11934827" y="1297828"/>
            <a:ext cx="5750599" cy="590739"/>
          </a:xfrm>
          <a:prstGeom prst="rect">
            <a:avLst/>
          </a:prstGeom>
        </p:spPr>
        <p:txBody>
          <a:bodyPr wrap="square" lIns="0" tIns="0" rIns="0" bIns="0" rtlCol="0" anchor="t">
            <a:spAutoFit/>
          </a:bodyPr>
          <a:lstStyle/>
          <a:p>
            <a:pPr algn="ctr">
              <a:lnSpc>
                <a:spcPts val="5069"/>
              </a:lnSpc>
            </a:pPr>
            <a:r>
              <a:rPr lang="en-US" sz="3600" b="1" dirty="0">
                <a:solidFill>
                  <a:srgbClr val="FF9430"/>
                </a:solidFill>
                <a:effectLst>
                  <a:outerShdw blurRad="38100" dist="38100" dir="2700000" algn="tl">
                    <a:srgbClr val="000000">
                      <a:alpha val="43137"/>
                    </a:srgbClr>
                  </a:outerShdw>
                </a:effectLst>
                <a:latin typeface="Helvetica World Bold"/>
                <a:ea typeface="Helvetica World Bold"/>
                <a:cs typeface="Helvetica World Bold"/>
                <a:sym typeface="Helvetica World Bold"/>
              </a:rPr>
              <a:t>Data warehouse Phases</a:t>
            </a:r>
          </a:p>
        </p:txBody>
      </p:sp>
      <p:grpSp>
        <p:nvGrpSpPr>
          <p:cNvPr id="18" name="Group 18">
            <a:extLst>
              <a:ext uri="{FF2B5EF4-FFF2-40B4-BE49-F238E27FC236}">
                <a16:creationId xmlns:a16="http://schemas.microsoft.com/office/drawing/2014/main" id="{19B47414-731B-5BEA-B908-FD34B7495E7C}"/>
              </a:ext>
            </a:extLst>
          </p:cNvPr>
          <p:cNvGrpSpPr/>
          <p:nvPr/>
        </p:nvGrpSpPr>
        <p:grpSpPr>
          <a:xfrm>
            <a:off x="14554459" y="2024959"/>
            <a:ext cx="1359123" cy="6776141"/>
            <a:chOff x="11959" y="0"/>
            <a:chExt cx="1359123" cy="9082801"/>
          </a:xfrm>
        </p:grpSpPr>
        <p:sp>
          <p:nvSpPr>
            <p:cNvPr id="19" name="AutoShape 19">
              <a:extLst>
                <a:ext uri="{FF2B5EF4-FFF2-40B4-BE49-F238E27FC236}">
                  <a16:creationId xmlns:a16="http://schemas.microsoft.com/office/drawing/2014/main" id="{E5120FFE-726D-275C-3BFF-D51CC559D100}"/>
                </a:ext>
              </a:extLst>
            </p:cNvPr>
            <p:cNvSpPr/>
            <p:nvPr/>
          </p:nvSpPr>
          <p:spPr>
            <a:xfrm flipV="1">
              <a:off x="685541" y="0"/>
              <a:ext cx="0" cy="9082801"/>
            </a:xfrm>
            <a:prstGeom prst="line">
              <a:avLst/>
            </a:prstGeom>
            <a:ln w="50800" cap="flat">
              <a:solidFill>
                <a:srgbClr val="FF9430"/>
              </a:solidFill>
              <a:prstDash val="solid"/>
              <a:headEnd type="none" w="sm" len="sm"/>
              <a:tailEnd type="none" w="sm" len="sm"/>
            </a:ln>
          </p:spPr>
          <p:txBody>
            <a:bodyPr/>
            <a:lstStyle/>
            <a:p>
              <a:endParaRPr lang="ar-EG"/>
            </a:p>
          </p:txBody>
        </p:sp>
        <p:sp>
          <p:nvSpPr>
            <p:cNvPr id="20" name="AutoShape 20">
              <a:extLst>
                <a:ext uri="{FF2B5EF4-FFF2-40B4-BE49-F238E27FC236}">
                  <a16:creationId xmlns:a16="http://schemas.microsoft.com/office/drawing/2014/main" id="{6C4CE5D8-FAC9-A3B7-CD7D-EFD81B9B49D4}"/>
                </a:ext>
              </a:extLst>
            </p:cNvPr>
            <p:cNvSpPr/>
            <p:nvPr/>
          </p:nvSpPr>
          <p:spPr>
            <a:xfrm>
              <a:off x="11959" y="792222"/>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1" name="AutoShape 21">
              <a:extLst>
                <a:ext uri="{FF2B5EF4-FFF2-40B4-BE49-F238E27FC236}">
                  <a16:creationId xmlns:a16="http://schemas.microsoft.com/office/drawing/2014/main" id="{0D488D52-22D4-B035-BD65-4746E50AFA8B}"/>
                </a:ext>
              </a:extLst>
            </p:cNvPr>
            <p:cNvSpPr/>
            <p:nvPr/>
          </p:nvSpPr>
          <p:spPr>
            <a:xfrm>
              <a:off x="11959" y="3614066"/>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2" name="AutoShape 22">
              <a:extLst>
                <a:ext uri="{FF2B5EF4-FFF2-40B4-BE49-F238E27FC236}">
                  <a16:creationId xmlns:a16="http://schemas.microsoft.com/office/drawing/2014/main" id="{9905149C-2C67-BF70-E8B2-32AE59AB9629}"/>
                </a:ext>
              </a:extLst>
            </p:cNvPr>
            <p:cNvSpPr/>
            <p:nvPr/>
          </p:nvSpPr>
          <p:spPr>
            <a:xfrm>
              <a:off x="11959" y="6427183"/>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3" name="AutoShape 23">
              <a:extLst>
                <a:ext uri="{FF2B5EF4-FFF2-40B4-BE49-F238E27FC236}">
                  <a16:creationId xmlns:a16="http://schemas.microsoft.com/office/drawing/2014/main" id="{5CB48293-6DB8-DEB0-5E08-19AA7F172F89}"/>
                </a:ext>
              </a:extLst>
            </p:cNvPr>
            <p:cNvSpPr/>
            <p:nvPr/>
          </p:nvSpPr>
          <p:spPr>
            <a:xfrm>
              <a:off x="171386" y="9082801"/>
              <a:ext cx="514156"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5" name="AutoShape 25">
              <a:extLst>
                <a:ext uri="{FF2B5EF4-FFF2-40B4-BE49-F238E27FC236}">
                  <a16:creationId xmlns:a16="http://schemas.microsoft.com/office/drawing/2014/main" id="{9C4E32F6-C3E1-6DCC-A214-ED74EE694B02}"/>
                </a:ext>
              </a:extLst>
            </p:cNvPr>
            <p:cNvSpPr/>
            <p:nvPr/>
          </p:nvSpPr>
          <p:spPr>
            <a:xfrm flipH="1">
              <a:off x="685541" y="2108124"/>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6" name="AutoShape 26">
              <a:extLst>
                <a:ext uri="{FF2B5EF4-FFF2-40B4-BE49-F238E27FC236}">
                  <a16:creationId xmlns:a16="http://schemas.microsoft.com/office/drawing/2014/main" id="{2E0F08E3-F0B9-2DAC-D8B5-D9AACF281756}"/>
                </a:ext>
              </a:extLst>
            </p:cNvPr>
            <p:cNvSpPr/>
            <p:nvPr/>
          </p:nvSpPr>
          <p:spPr>
            <a:xfrm flipH="1">
              <a:off x="685541" y="4997234"/>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7" name="AutoShape 27">
              <a:extLst>
                <a:ext uri="{FF2B5EF4-FFF2-40B4-BE49-F238E27FC236}">
                  <a16:creationId xmlns:a16="http://schemas.microsoft.com/office/drawing/2014/main" id="{78CE3953-C025-802C-81DC-6744F5ACD162}"/>
                </a:ext>
              </a:extLst>
            </p:cNvPr>
            <p:cNvSpPr/>
            <p:nvPr/>
          </p:nvSpPr>
          <p:spPr>
            <a:xfrm flipH="1">
              <a:off x="685541" y="7857131"/>
              <a:ext cx="685541" cy="0"/>
            </a:xfrm>
            <a:prstGeom prst="line">
              <a:avLst/>
            </a:prstGeom>
            <a:ln w="50800" cap="flat">
              <a:solidFill>
                <a:srgbClr val="FF9430"/>
              </a:solidFill>
              <a:prstDash val="solid"/>
              <a:headEnd type="diamond" w="lg" len="lg"/>
              <a:tailEnd type="none" w="sm" len="sm"/>
            </a:ln>
          </p:spPr>
          <p:txBody>
            <a:bodyPr/>
            <a:lstStyle/>
            <a:p>
              <a:endParaRPr lang="ar-EG"/>
            </a:p>
          </p:txBody>
        </p:sp>
      </p:grpSp>
      <p:pic>
        <p:nvPicPr>
          <p:cNvPr id="24" name="Content Placeholder 6" descr="A screenshot of a computer&#10;&#10;Description automatically generated">
            <a:extLst>
              <a:ext uri="{FF2B5EF4-FFF2-40B4-BE49-F238E27FC236}">
                <a16:creationId xmlns:a16="http://schemas.microsoft.com/office/drawing/2014/main" id="{4022FE54-88D9-9373-82F6-C3E4AD9C3919}"/>
              </a:ext>
            </a:extLst>
          </p:cNvPr>
          <p:cNvPicPr>
            <a:picLocks noChangeAspect="1"/>
          </p:cNvPicPr>
          <p:nvPr/>
        </p:nvPicPr>
        <p:blipFill>
          <a:blip r:embed="rId2"/>
          <a:srcRect l="2386" r="7619" b="-3"/>
          <a:stretch/>
        </p:blipFill>
        <p:spPr>
          <a:xfrm>
            <a:off x="-1" y="4205200"/>
            <a:ext cx="11734797" cy="6081800"/>
          </a:xfrm>
          <a:prstGeom prst="rect">
            <a:avLst/>
          </a:prstGeom>
        </p:spPr>
      </p:pic>
      <p:sp>
        <p:nvSpPr>
          <p:cNvPr id="28" name="TextBox 5">
            <a:extLst>
              <a:ext uri="{FF2B5EF4-FFF2-40B4-BE49-F238E27FC236}">
                <a16:creationId xmlns:a16="http://schemas.microsoft.com/office/drawing/2014/main" id="{6C742C66-3F78-2241-CEE8-EE554C94BD5E}"/>
              </a:ext>
            </a:extLst>
          </p:cNvPr>
          <p:cNvSpPr txBox="1"/>
          <p:nvPr/>
        </p:nvSpPr>
        <p:spPr>
          <a:xfrm>
            <a:off x="119141" y="918643"/>
            <a:ext cx="11939370" cy="1384610"/>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999" b="1" dirty="0">
                <a:latin typeface="Helvetica World Bold"/>
                <a:ea typeface="Helvetica World Bold"/>
                <a:cs typeface="Helvetica World Bold"/>
              </a:rPr>
              <a:t>SSIS Data Flow Tasks for ETL Process Visualizes SSIS data flow tasks for loading dimension tables and the fact table, ensuring clean and organized data for reporting</a:t>
            </a:r>
            <a:r>
              <a:rPr lang="en-US" sz="2800" b="1" dirty="0"/>
              <a:t>.</a:t>
            </a:r>
          </a:p>
        </p:txBody>
      </p:sp>
      <p:pic>
        <p:nvPicPr>
          <p:cNvPr id="29" name="Content Placeholder 13">
            <a:extLst>
              <a:ext uri="{FF2B5EF4-FFF2-40B4-BE49-F238E27FC236}">
                <a16:creationId xmlns:a16="http://schemas.microsoft.com/office/drawing/2014/main" id="{36F8BB36-2FB4-80C0-EA52-83704AB2707B}"/>
              </a:ext>
            </a:extLst>
          </p:cNvPr>
          <p:cNvPicPr>
            <a:picLocks noChangeAspect="1"/>
          </p:cNvPicPr>
          <p:nvPr/>
        </p:nvPicPr>
        <p:blipFill>
          <a:blip r:embed="rId3"/>
          <a:stretch>
            <a:fillRect/>
          </a:stretch>
        </p:blipFill>
        <p:spPr>
          <a:xfrm>
            <a:off x="-11958" y="4205200"/>
            <a:ext cx="11734800" cy="6081799"/>
          </a:xfrm>
          <a:prstGeom prst="rect">
            <a:avLst/>
          </a:prstGeom>
        </p:spPr>
      </p:pic>
      <p:sp>
        <p:nvSpPr>
          <p:cNvPr id="33" name="TextBox 5">
            <a:extLst>
              <a:ext uri="{FF2B5EF4-FFF2-40B4-BE49-F238E27FC236}">
                <a16:creationId xmlns:a16="http://schemas.microsoft.com/office/drawing/2014/main" id="{BF905FDD-FF76-4460-69AD-D6A88690DD9D}"/>
              </a:ext>
            </a:extLst>
          </p:cNvPr>
          <p:cNvSpPr txBox="1"/>
          <p:nvPr/>
        </p:nvSpPr>
        <p:spPr>
          <a:xfrm>
            <a:off x="61079" y="2355086"/>
            <a:ext cx="11939370" cy="1384610"/>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999" b="1" dirty="0">
                <a:latin typeface="Helvetica World Bold"/>
                <a:ea typeface="Helvetica World Bold"/>
                <a:cs typeface="Helvetica World Bold"/>
              </a:rPr>
              <a:t>Detailed ETL Process with Transformations in </a:t>
            </a:r>
            <a:r>
              <a:rPr lang="en-US" sz="2999" b="1" dirty="0" err="1">
                <a:latin typeface="Helvetica World Bold"/>
                <a:ea typeface="Helvetica World Bold"/>
                <a:cs typeface="Helvetica World Bold"/>
              </a:rPr>
              <a:t>SSISDepicts</a:t>
            </a:r>
            <a:r>
              <a:rPr lang="en-US" sz="2999" b="1" dirty="0">
                <a:latin typeface="Helvetica World Bold"/>
                <a:ea typeface="Helvetica World Bold"/>
                <a:cs typeface="Helvetica World Bold"/>
              </a:rPr>
              <a:t> data transformations in SSIS, merging and matching data across sources before loading it into the Orders Fact Table.</a:t>
            </a:r>
          </a:p>
        </p:txBody>
      </p:sp>
      <p:pic>
        <p:nvPicPr>
          <p:cNvPr id="34" name="Content Placeholder 17">
            <a:extLst>
              <a:ext uri="{FF2B5EF4-FFF2-40B4-BE49-F238E27FC236}">
                <a16:creationId xmlns:a16="http://schemas.microsoft.com/office/drawing/2014/main" id="{C037232A-492A-B035-F8F0-B80E4D8BBCE2}"/>
              </a:ext>
            </a:extLst>
          </p:cNvPr>
          <p:cNvPicPr>
            <a:picLocks noChangeAspect="1"/>
          </p:cNvPicPr>
          <p:nvPr/>
        </p:nvPicPr>
        <p:blipFill>
          <a:blip r:embed="rId4"/>
          <a:stretch>
            <a:fillRect/>
          </a:stretch>
        </p:blipFill>
        <p:spPr>
          <a:xfrm>
            <a:off x="61078" y="4205198"/>
            <a:ext cx="11741623" cy="6081799"/>
          </a:xfrm>
          <a:prstGeom prst="rect">
            <a:avLst/>
          </a:prstGeom>
        </p:spPr>
      </p:pic>
      <p:pic>
        <p:nvPicPr>
          <p:cNvPr id="35" name="Picture 34">
            <a:extLst>
              <a:ext uri="{FF2B5EF4-FFF2-40B4-BE49-F238E27FC236}">
                <a16:creationId xmlns:a16="http://schemas.microsoft.com/office/drawing/2014/main" id="{748CAEE7-DDB6-CEFE-0A9F-91BBF3CF46B4}"/>
              </a:ext>
            </a:extLst>
          </p:cNvPr>
          <p:cNvPicPr>
            <a:picLocks noChangeAspect="1"/>
          </p:cNvPicPr>
          <p:nvPr/>
        </p:nvPicPr>
        <p:blipFill>
          <a:blip r:embed="rId5"/>
          <a:stretch>
            <a:fillRect/>
          </a:stretch>
        </p:blipFill>
        <p:spPr>
          <a:xfrm>
            <a:off x="15913582" y="-90875"/>
            <a:ext cx="2429920" cy="1201740"/>
          </a:xfrm>
          <a:prstGeom prst="rect">
            <a:avLst/>
          </a:prstGeom>
        </p:spPr>
      </p:pic>
    </p:spTree>
    <p:extLst>
      <p:ext uri="{BB962C8B-B14F-4D97-AF65-F5344CB8AC3E}">
        <p14:creationId xmlns:p14="http://schemas.microsoft.com/office/powerpoint/2010/main" val="579073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1000"/>
                                        <p:tgtEl>
                                          <p:spTgt spid="28"/>
                                        </p:tgtEl>
                                      </p:cBhvr>
                                    </p:animEffect>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6" presetClass="entr" presetSubtype="32"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circle(out)">
                                      <p:cBhvr>
                                        <p:cTn id="35" dur="20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1000"/>
                                        <p:tgtEl>
                                          <p:spTgt spid="33"/>
                                        </p:tgtEl>
                                      </p:cBhvr>
                                    </p:animEffect>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42"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par>
                          <p:cTn id="53" fill="hold">
                            <p:stCondLst>
                              <p:cond delay="3000"/>
                            </p:stCondLst>
                            <p:childTnLst>
                              <p:par>
                                <p:cTn id="54" presetID="42"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par>
                          <p:cTn id="59" fill="hold">
                            <p:stCondLst>
                              <p:cond delay="4000"/>
                            </p:stCondLst>
                            <p:childTnLst>
                              <p:par>
                                <p:cTn id="60" presetID="6" presetClass="entr" presetSubtype="32"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circle(out)">
                                      <p:cBhvr>
                                        <p:cTn id="62"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P spid="15" grpId="0"/>
      <p:bldP spid="28"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B027DDC-FFA6-568C-4782-537061A0324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C3FD4A2-0764-A034-32A5-9C7F34F47090}"/>
              </a:ext>
            </a:extLst>
          </p:cNvPr>
          <p:cNvGrpSpPr/>
          <p:nvPr/>
        </p:nvGrpSpPr>
        <p:grpSpPr>
          <a:xfrm>
            <a:off x="12483881" y="1288883"/>
            <a:ext cx="5201545" cy="736076"/>
            <a:chOff x="0" y="0"/>
            <a:chExt cx="1369954" cy="193864"/>
          </a:xfrm>
        </p:grpSpPr>
        <p:sp>
          <p:nvSpPr>
            <p:cNvPr id="3" name="Freeform 3">
              <a:extLst>
                <a:ext uri="{FF2B5EF4-FFF2-40B4-BE49-F238E27FC236}">
                  <a16:creationId xmlns:a16="http://schemas.microsoft.com/office/drawing/2014/main" id="{AB144B91-C222-4F98-8E11-4EF481936EB9}"/>
                </a:ext>
              </a:extLst>
            </p:cNvPr>
            <p:cNvSpPr/>
            <p:nvPr/>
          </p:nvSpPr>
          <p:spPr>
            <a:xfrm>
              <a:off x="0" y="0"/>
              <a:ext cx="1369954" cy="193864"/>
            </a:xfrm>
            <a:custGeom>
              <a:avLst/>
              <a:gdLst/>
              <a:ahLst/>
              <a:cxnLst/>
              <a:rect l="l" t="t" r="r" b="b"/>
              <a:pathLst>
                <a:path w="1369954" h="193864">
                  <a:moveTo>
                    <a:pt x="75908" y="0"/>
                  </a:moveTo>
                  <a:lnTo>
                    <a:pt x="1294046" y="0"/>
                  </a:lnTo>
                  <a:cubicBezTo>
                    <a:pt x="1335969" y="0"/>
                    <a:pt x="1369954" y="33985"/>
                    <a:pt x="1369954" y="75908"/>
                  </a:cubicBezTo>
                  <a:lnTo>
                    <a:pt x="1369954" y="117956"/>
                  </a:lnTo>
                  <a:cubicBezTo>
                    <a:pt x="1369954" y="159879"/>
                    <a:pt x="1335969" y="193864"/>
                    <a:pt x="1294046" y="193864"/>
                  </a:cubicBezTo>
                  <a:lnTo>
                    <a:pt x="75908" y="193864"/>
                  </a:lnTo>
                  <a:cubicBezTo>
                    <a:pt x="33985" y="193864"/>
                    <a:pt x="0" y="159879"/>
                    <a:pt x="0" y="117956"/>
                  </a:cubicBezTo>
                  <a:lnTo>
                    <a:pt x="0" y="75908"/>
                  </a:lnTo>
                  <a:cubicBezTo>
                    <a:pt x="0" y="33985"/>
                    <a:pt x="33985" y="0"/>
                    <a:pt x="75908" y="0"/>
                  </a:cubicBezTo>
                  <a:close/>
                </a:path>
              </a:pathLst>
            </a:custGeom>
            <a:solidFill>
              <a:srgbClr val="000000">
                <a:alpha val="0"/>
              </a:srgbClr>
            </a:solidFill>
            <a:ln w="38100" cap="rnd">
              <a:solidFill>
                <a:srgbClr val="FF9430"/>
              </a:solidFill>
              <a:prstDash val="solid"/>
              <a:round/>
            </a:ln>
          </p:spPr>
          <p:txBody>
            <a:bodyPr/>
            <a:lstStyle/>
            <a:p>
              <a:endParaRPr lang="ar-EG"/>
            </a:p>
          </p:txBody>
        </p:sp>
        <p:sp>
          <p:nvSpPr>
            <p:cNvPr id="4" name="TextBox 4">
              <a:extLst>
                <a:ext uri="{FF2B5EF4-FFF2-40B4-BE49-F238E27FC236}">
                  <a16:creationId xmlns:a16="http://schemas.microsoft.com/office/drawing/2014/main" id="{110C33F6-A93E-84B7-4221-A74C358544CB}"/>
                </a:ext>
              </a:extLst>
            </p:cNvPr>
            <p:cNvSpPr txBox="1"/>
            <p:nvPr/>
          </p:nvSpPr>
          <p:spPr>
            <a:xfrm>
              <a:off x="0" y="-38100"/>
              <a:ext cx="1369954" cy="231964"/>
            </a:xfrm>
            <a:prstGeom prst="rect">
              <a:avLst/>
            </a:prstGeom>
          </p:spPr>
          <p:txBody>
            <a:bodyPr lIns="50800" tIns="50800" rIns="50800" bIns="50800" rtlCol="0" anchor="ctr"/>
            <a:lstStyle/>
            <a:p>
              <a:pPr algn="ctr">
                <a:lnSpc>
                  <a:spcPts val="2856"/>
                </a:lnSpc>
              </a:pPr>
              <a:endParaRPr/>
            </a:p>
          </p:txBody>
        </p:sp>
      </p:grpSp>
      <p:sp>
        <p:nvSpPr>
          <p:cNvPr id="5" name="TextBox 5">
            <a:extLst>
              <a:ext uri="{FF2B5EF4-FFF2-40B4-BE49-F238E27FC236}">
                <a16:creationId xmlns:a16="http://schemas.microsoft.com/office/drawing/2014/main" id="{B0627774-8AD0-144E-F213-8EEC31EBACDB}"/>
              </a:ext>
            </a:extLst>
          </p:cNvPr>
          <p:cNvSpPr txBox="1"/>
          <p:nvPr/>
        </p:nvSpPr>
        <p:spPr>
          <a:xfrm>
            <a:off x="1051648" y="1066800"/>
            <a:ext cx="8921198" cy="708660"/>
          </a:xfrm>
          <a:prstGeom prst="rect">
            <a:avLst/>
          </a:prstGeom>
        </p:spPr>
        <p:txBody>
          <a:bodyPr lIns="0" tIns="0" rIns="0" bIns="0" rtlCol="0" anchor="t">
            <a:spAutoFit/>
          </a:bodyPr>
          <a:lstStyle/>
          <a:p>
            <a:pPr algn="l">
              <a:lnSpc>
                <a:spcPts val="4950"/>
              </a:lnSpc>
            </a:pPr>
            <a:r>
              <a:rPr lang="en-US" sz="4500" b="1" dirty="0">
                <a:solidFill>
                  <a:srgbClr val="FFFFFF"/>
                </a:solidFill>
                <a:latin typeface="Helvetica World Bold"/>
                <a:ea typeface="Helvetica World Bold"/>
                <a:cs typeface="Helvetica World Bold"/>
                <a:sym typeface="Helvetica World Bold"/>
              </a:rPr>
              <a:t>Scope Of Work</a:t>
            </a:r>
          </a:p>
        </p:txBody>
      </p:sp>
      <p:sp>
        <p:nvSpPr>
          <p:cNvPr id="6" name="TextBox 6">
            <a:extLst>
              <a:ext uri="{FF2B5EF4-FFF2-40B4-BE49-F238E27FC236}">
                <a16:creationId xmlns:a16="http://schemas.microsoft.com/office/drawing/2014/main" id="{794C7329-876D-B3A3-62AD-CC946E81E953}"/>
              </a:ext>
            </a:extLst>
          </p:cNvPr>
          <p:cNvSpPr txBox="1"/>
          <p:nvPr/>
        </p:nvSpPr>
        <p:spPr>
          <a:xfrm>
            <a:off x="978691" y="1871831"/>
            <a:ext cx="10477530" cy="1959191"/>
          </a:xfrm>
          <a:prstGeom prst="rect">
            <a:avLst/>
          </a:prstGeom>
        </p:spPr>
        <p:txBody>
          <a:bodyPr wrap="square" lIns="0" tIns="0" rIns="0" bIns="0" rtlCol="0" anchor="t">
            <a:spAutoFit/>
          </a:bodyPr>
          <a:lstStyle/>
          <a:p>
            <a:pPr>
              <a:lnSpc>
                <a:spcPts val="3079"/>
              </a:lnSpc>
            </a:pPr>
            <a:r>
              <a:rPr lang="en-US" sz="2199" dirty="0">
                <a:solidFill>
                  <a:srgbClr val="FFFFFF"/>
                </a:solidFill>
                <a:latin typeface="Helvetica World"/>
                <a:ea typeface="Helvetica World"/>
                <a:cs typeface="Helvetica World"/>
                <a:sym typeface="Helvetica World"/>
              </a:rPr>
              <a:t>Data cleaning and machine learning project in Python involved preprocessing a classic sales and inventory dataset by handling missing values, standardizing formats, and removing duplicates. After cleaning, feature engineering was applied to enhance predictive insights. A machine learning model was then developed to forecast key metrics, providing valuable insights for sales and inventory optimization</a:t>
            </a:r>
            <a:endParaRPr lang="en-US" dirty="0">
              <a:solidFill>
                <a:srgbClr val="FFFFFF"/>
              </a:solidFill>
              <a:latin typeface="Helvetica World"/>
              <a:ea typeface="Helvetica World"/>
              <a:cs typeface="Helvetica World"/>
              <a:sym typeface="Helvetica World"/>
            </a:endParaRPr>
          </a:p>
        </p:txBody>
      </p:sp>
      <p:sp>
        <p:nvSpPr>
          <p:cNvPr id="7" name="TextBox 7">
            <a:extLst>
              <a:ext uri="{FF2B5EF4-FFF2-40B4-BE49-F238E27FC236}">
                <a16:creationId xmlns:a16="http://schemas.microsoft.com/office/drawing/2014/main" id="{DB5C47F7-8063-396D-5930-D4A6FEB35C5A}"/>
              </a:ext>
            </a:extLst>
          </p:cNvPr>
          <p:cNvSpPr txBox="1"/>
          <p:nvPr/>
        </p:nvSpPr>
        <p:spPr>
          <a:xfrm>
            <a:off x="11734800" y="2219050"/>
            <a:ext cx="2607674" cy="382270"/>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Import libraries</a:t>
            </a:r>
          </a:p>
        </p:txBody>
      </p:sp>
      <p:sp>
        <p:nvSpPr>
          <p:cNvPr id="8" name="TextBox 8">
            <a:extLst>
              <a:ext uri="{FF2B5EF4-FFF2-40B4-BE49-F238E27FC236}">
                <a16:creationId xmlns:a16="http://schemas.microsoft.com/office/drawing/2014/main" id="{97C4F525-CB40-E368-25DE-B334CC02A8C7}"/>
              </a:ext>
            </a:extLst>
          </p:cNvPr>
          <p:cNvSpPr txBox="1"/>
          <p:nvPr/>
        </p:nvSpPr>
        <p:spPr>
          <a:xfrm>
            <a:off x="11734800" y="5296268"/>
            <a:ext cx="2607674" cy="369012"/>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Cleaning Data</a:t>
            </a:r>
          </a:p>
        </p:txBody>
      </p:sp>
      <p:sp>
        <p:nvSpPr>
          <p:cNvPr id="9" name="TextBox 9">
            <a:extLst>
              <a:ext uri="{FF2B5EF4-FFF2-40B4-BE49-F238E27FC236}">
                <a16:creationId xmlns:a16="http://schemas.microsoft.com/office/drawing/2014/main" id="{B26CCF1B-B200-E1D3-EFEA-2FDFF6DCD301}"/>
              </a:ext>
            </a:extLst>
          </p:cNvPr>
          <p:cNvSpPr txBox="1"/>
          <p:nvPr/>
        </p:nvSpPr>
        <p:spPr>
          <a:xfrm>
            <a:off x="11751129" y="3689383"/>
            <a:ext cx="2607674" cy="382270"/>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Reading Data</a:t>
            </a:r>
          </a:p>
        </p:txBody>
      </p:sp>
      <p:sp>
        <p:nvSpPr>
          <p:cNvPr id="10" name="TextBox 10">
            <a:extLst>
              <a:ext uri="{FF2B5EF4-FFF2-40B4-BE49-F238E27FC236}">
                <a16:creationId xmlns:a16="http://schemas.microsoft.com/office/drawing/2014/main" id="{54324F4C-2DA5-689C-525D-1834CFAD7C51}"/>
              </a:ext>
            </a:extLst>
          </p:cNvPr>
          <p:cNvSpPr txBox="1"/>
          <p:nvPr/>
        </p:nvSpPr>
        <p:spPr>
          <a:xfrm>
            <a:off x="11693532" y="7308772"/>
            <a:ext cx="2607674" cy="369012"/>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Feature selection </a:t>
            </a:r>
          </a:p>
        </p:txBody>
      </p:sp>
      <p:sp>
        <p:nvSpPr>
          <p:cNvPr id="12" name="TextBox 12">
            <a:extLst>
              <a:ext uri="{FF2B5EF4-FFF2-40B4-BE49-F238E27FC236}">
                <a16:creationId xmlns:a16="http://schemas.microsoft.com/office/drawing/2014/main" id="{1132E1B5-4BE5-E0F7-9F82-62BDC2649466}"/>
              </a:ext>
            </a:extLst>
          </p:cNvPr>
          <p:cNvSpPr txBox="1"/>
          <p:nvPr/>
        </p:nvSpPr>
        <p:spPr>
          <a:xfrm>
            <a:off x="16154877" y="2616415"/>
            <a:ext cx="2095837" cy="766557"/>
          </a:xfrm>
          <a:prstGeom prst="rect">
            <a:avLst/>
          </a:prstGeom>
        </p:spPr>
        <p:txBody>
          <a:bodyPr wrap="square"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Create engine (connection)</a:t>
            </a:r>
          </a:p>
        </p:txBody>
      </p:sp>
      <p:sp>
        <p:nvSpPr>
          <p:cNvPr id="13" name="TextBox 13">
            <a:extLst>
              <a:ext uri="{FF2B5EF4-FFF2-40B4-BE49-F238E27FC236}">
                <a16:creationId xmlns:a16="http://schemas.microsoft.com/office/drawing/2014/main" id="{E7241480-A037-17DD-E1DE-7EFE802194F6}"/>
              </a:ext>
            </a:extLst>
          </p:cNvPr>
          <p:cNvSpPr txBox="1"/>
          <p:nvPr/>
        </p:nvSpPr>
        <p:spPr>
          <a:xfrm>
            <a:off x="16154877" y="6352540"/>
            <a:ext cx="2607674" cy="382270"/>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Feature extraction </a:t>
            </a:r>
          </a:p>
        </p:txBody>
      </p:sp>
      <p:sp>
        <p:nvSpPr>
          <p:cNvPr id="15" name="TextBox 15">
            <a:extLst>
              <a:ext uri="{FF2B5EF4-FFF2-40B4-BE49-F238E27FC236}">
                <a16:creationId xmlns:a16="http://schemas.microsoft.com/office/drawing/2014/main" id="{FC33AEB3-DBA0-4A6A-87EE-9BF3D6D61B5F}"/>
              </a:ext>
            </a:extLst>
          </p:cNvPr>
          <p:cNvSpPr txBox="1"/>
          <p:nvPr/>
        </p:nvSpPr>
        <p:spPr>
          <a:xfrm>
            <a:off x="16158738" y="4452933"/>
            <a:ext cx="2841124" cy="382270"/>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Data Reshaping</a:t>
            </a:r>
          </a:p>
        </p:txBody>
      </p:sp>
      <p:sp>
        <p:nvSpPr>
          <p:cNvPr id="17" name="TextBox 17">
            <a:extLst>
              <a:ext uri="{FF2B5EF4-FFF2-40B4-BE49-F238E27FC236}">
                <a16:creationId xmlns:a16="http://schemas.microsoft.com/office/drawing/2014/main" id="{7BE01A5D-004C-B40B-DA1C-8A0991069298}"/>
              </a:ext>
            </a:extLst>
          </p:cNvPr>
          <p:cNvSpPr txBox="1"/>
          <p:nvPr/>
        </p:nvSpPr>
        <p:spPr>
          <a:xfrm>
            <a:off x="12483881" y="1297828"/>
            <a:ext cx="5201545" cy="654025"/>
          </a:xfrm>
          <a:prstGeom prst="rect">
            <a:avLst/>
          </a:prstGeom>
        </p:spPr>
        <p:txBody>
          <a:bodyPr wrap="square" lIns="0" tIns="0" rIns="0" bIns="0" rtlCol="0" anchor="t">
            <a:spAutoFit/>
          </a:bodyPr>
          <a:lstStyle/>
          <a:p>
            <a:pPr algn="ctr">
              <a:lnSpc>
                <a:spcPts val="5069"/>
              </a:lnSpc>
            </a:pPr>
            <a:r>
              <a:rPr lang="en-US" sz="4400" b="1" dirty="0">
                <a:solidFill>
                  <a:srgbClr val="FF9430"/>
                </a:solidFill>
                <a:effectLst>
                  <a:outerShdw blurRad="38100" dist="38100" dir="2700000" algn="tl">
                    <a:srgbClr val="000000">
                      <a:alpha val="43137"/>
                    </a:srgbClr>
                  </a:outerShdw>
                </a:effectLst>
                <a:latin typeface="Helvetica World Bold"/>
                <a:ea typeface="Helvetica World Bold"/>
                <a:cs typeface="Helvetica World Bold"/>
                <a:sym typeface="Helvetica World Bold"/>
              </a:rPr>
              <a:t>Python Phases</a:t>
            </a:r>
          </a:p>
        </p:txBody>
      </p:sp>
      <p:grpSp>
        <p:nvGrpSpPr>
          <p:cNvPr id="30" name="Group 30">
            <a:extLst>
              <a:ext uri="{FF2B5EF4-FFF2-40B4-BE49-F238E27FC236}">
                <a16:creationId xmlns:a16="http://schemas.microsoft.com/office/drawing/2014/main" id="{4963C9FA-610D-41F6-EAB2-B428FE6DC980}"/>
              </a:ext>
            </a:extLst>
          </p:cNvPr>
          <p:cNvGrpSpPr/>
          <p:nvPr/>
        </p:nvGrpSpPr>
        <p:grpSpPr>
          <a:xfrm>
            <a:off x="457207" y="4813008"/>
            <a:ext cx="11379970" cy="4991528"/>
            <a:chOff x="0" y="0"/>
            <a:chExt cx="5431127" cy="2134170"/>
          </a:xfrm>
        </p:grpSpPr>
        <p:sp>
          <p:nvSpPr>
            <p:cNvPr id="31" name="Freeform 31">
              <a:extLst>
                <a:ext uri="{FF2B5EF4-FFF2-40B4-BE49-F238E27FC236}">
                  <a16:creationId xmlns:a16="http://schemas.microsoft.com/office/drawing/2014/main" id="{17BD836A-6B4B-9F8C-D5AA-014DE034A859}"/>
                </a:ext>
              </a:extLst>
            </p:cNvPr>
            <p:cNvSpPr/>
            <p:nvPr/>
          </p:nvSpPr>
          <p:spPr>
            <a:xfrm>
              <a:off x="0" y="0"/>
              <a:ext cx="5431127" cy="2134170"/>
            </a:xfrm>
            <a:custGeom>
              <a:avLst/>
              <a:gdLst/>
              <a:ahLst/>
              <a:cxnLst/>
              <a:rect l="l" t="t" r="r" b="b"/>
              <a:pathLst>
                <a:path w="5431127" h="2134170">
                  <a:moveTo>
                    <a:pt x="0" y="0"/>
                  </a:moveTo>
                  <a:lnTo>
                    <a:pt x="5431127" y="0"/>
                  </a:lnTo>
                  <a:lnTo>
                    <a:pt x="5431127" y="2134170"/>
                  </a:lnTo>
                  <a:lnTo>
                    <a:pt x="0" y="2134170"/>
                  </a:lnTo>
                  <a:close/>
                </a:path>
              </a:pathLst>
            </a:custGeom>
          </p:spPr>
          <p:style>
            <a:lnRef idx="0">
              <a:schemeClr val="accent6"/>
            </a:lnRef>
            <a:fillRef idx="3">
              <a:schemeClr val="accent6"/>
            </a:fillRef>
            <a:effectRef idx="3">
              <a:schemeClr val="accent6"/>
            </a:effectRef>
            <a:fontRef idx="minor">
              <a:schemeClr val="lt1"/>
            </a:fontRef>
          </p:style>
          <p:txBody>
            <a:bodyPr/>
            <a:lstStyle/>
            <a:p>
              <a:endParaRPr lang="ar-EG"/>
            </a:p>
          </p:txBody>
        </p:sp>
        <p:sp>
          <p:nvSpPr>
            <p:cNvPr id="32" name="TextBox 32">
              <a:extLst>
                <a:ext uri="{FF2B5EF4-FFF2-40B4-BE49-F238E27FC236}">
                  <a16:creationId xmlns:a16="http://schemas.microsoft.com/office/drawing/2014/main" id="{14F85485-FFE2-F02E-3928-D3D925454642}"/>
                </a:ext>
              </a:extLst>
            </p:cNvPr>
            <p:cNvSpPr txBox="1"/>
            <p:nvPr/>
          </p:nvSpPr>
          <p:spPr>
            <a:xfrm>
              <a:off x="0" y="-28575"/>
              <a:ext cx="5431127" cy="2162745"/>
            </a:xfrm>
            <a:prstGeom prst="rect">
              <a:avLst/>
            </a:prstGeom>
          </p:spPr>
          <p:style>
            <a:lnRef idx="0">
              <a:schemeClr val="accent6"/>
            </a:lnRef>
            <a:fillRef idx="3">
              <a:schemeClr val="accent6"/>
            </a:fillRef>
            <a:effectRef idx="3">
              <a:schemeClr val="accent6"/>
            </a:effectRef>
            <a:fontRef idx="minor">
              <a:schemeClr val="lt1"/>
            </a:fontRef>
          </p:style>
          <p:txBody>
            <a:bodyPr lIns="50800" tIns="50800" rIns="50800" bIns="50800" rtlCol="0" anchor="ctr"/>
            <a:lstStyle/>
            <a:p>
              <a:pPr algn="ctr">
                <a:lnSpc>
                  <a:spcPts val="1540"/>
                </a:lnSpc>
                <a:spcBef>
                  <a:spcPct val="0"/>
                </a:spcBef>
              </a:pPr>
              <a:endParaRPr/>
            </a:p>
          </p:txBody>
        </p:sp>
      </p:grpSp>
      <p:grpSp>
        <p:nvGrpSpPr>
          <p:cNvPr id="46" name="Group 45">
            <a:extLst>
              <a:ext uri="{FF2B5EF4-FFF2-40B4-BE49-F238E27FC236}">
                <a16:creationId xmlns:a16="http://schemas.microsoft.com/office/drawing/2014/main" id="{5D23F0B9-580A-8A98-71A2-C891CBA8C09E}"/>
              </a:ext>
            </a:extLst>
          </p:cNvPr>
          <p:cNvGrpSpPr/>
          <p:nvPr/>
        </p:nvGrpSpPr>
        <p:grpSpPr>
          <a:xfrm>
            <a:off x="14554200" y="2057689"/>
            <a:ext cx="1359382" cy="7795442"/>
            <a:chOff x="14554200" y="2057689"/>
            <a:chExt cx="1359382" cy="7795442"/>
          </a:xfrm>
        </p:grpSpPr>
        <p:sp>
          <p:nvSpPr>
            <p:cNvPr id="16" name="AutoShape 27">
              <a:extLst>
                <a:ext uri="{FF2B5EF4-FFF2-40B4-BE49-F238E27FC236}">
                  <a16:creationId xmlns:a16="http://schemas.microsoft.com/office/drawing/2014/main" id="{66FD25E5-614C-C071-F3AA-3AC5E962B6BD}"/>
                </a:ext>
              </a:extLst>
            </p:cNvPr>
            <p:cNvSpPr/>
            <p:nvPr/>
          </p:nvSpPr>
          <p:spPr>
            <a:xfrm flipH="1">
              <a:off x="15228041" y="9853131"/>
              <a:ext cx="685541" cy="0"/>
            </a:xfrm>
            <a:prstGeom prst="line">
              <a:avLst/>
            </a:prstGeom>
            <a:ln w="50800" cap="flat">
              <a:solidFill>
                <a:srgbClr val="FF9430"/>
              </a:solidFill>
              <a:prstDash val="solid"/>
              <a:headEnd type="diamond" w="lg" len="lg"/>
              <a:tailEnd type="none" w="sm" len="sm"/>
            </a:ln>
          </p:spPr>
          <p:txBody>
            <a:bodyPr/>
            <a:lstStyle/>
            <a:p>
              <a:endParaRPr lang="ar-EG"/>
            </a:p>
          </p:txBody>
        </p:sp>
        <p:grpSp>
          <p:nvGrpSpPr>
            <p:cNvPr id="45" name="Group 44">
              <a:extLst>
                <a:ext uri="{FF2B5EF4-FFF2-40B4-BE49-F238E27FC236}">
                  <a16:creationId xmlns:a16="http://schemas.microsoft.com/office/drawing/2014/main" id="{E1AE9C5E-99AF-BC1D-66CD-92204F0B9587}"/>
                </a:ext>
              </a:extLst>
            </p:cNvPr>
            <p:cNvGrpSpPr/>
            <p:nvPr/>
          </p:nvGrpSpPr>
          <p:grpSpPr>
            <a:xfrm>
              <a:off x="14554200" y="2057689"/>
              <a:ext cx="1359382" cy="7795442"/>
              <a:chOff x="14554200" y="2057689"/>
              <a:chExt cx="1359382" cy="7795442"/>
            </a:xfrm>
          </p:grpSpPr>
          <p:grpSp>
            <p:nvGrpSpPr>
              <p:cNvPr id="18" name="Group 18">
                <a:extLst>
                  <a:ext uri="{FF2B5EF4-FFF2-40B4-BE49-F238E27FC236}">
                    <a16:creationId xmlns:a16="http://schemas.microsoft.com/office/drawing/2014/main" id="{62B88669-224E-1E7C-7583-0298B3059F24}"/>
                  </a:ext>
                </a:extLst>
              </p:cNvPr>
              <p:cNvGrpSpPr/>
              <p:nvPr/>
            </p:nvGrpSpPr>
            <p:grpSpPr>
              <a:xfrm>
                <a:off x="14554459" y="2057689"/>
                <a:ext cx="1359123" cy="7795442"/>
                <a:chOff x="11959" y="0"/>
                <a:chExt cx="1359123" cy="9082801"/>
              </a:xfrm>
            </p:grpSpPr>
            <p:sp>
              <p:nvSpPr>
                <p:cNvPr id="19" name="AutoShape 19">
                  <a:extLst>
                    <a:ext uri="{FF2B5EF4-FFF2-40B4-BE49-F238E27FC236}">
                      <a16:creationId xmlns:a16="http://schemas.microsoft.com/office/drawing/2014/main" id="{E4EE016F-5163-8A8D-A2F0-F6022BD8BA1D}"/>
                    </a:ext>
                  </a:extLst>
                </p:cNvPr>
                <p:cNvSpPr/>
                <p:nvPr/>
              </p:nvSpPr>
              <p:spPr>
                <a:xfrm flipV="1">
                  <a:off x="685541" y="0"/>
                  <a:ext cx="0" cy="9082801"/>
                </a:xfrm>
                <a:prstGeom prst="line">
                  <a:avLst/>
                </a:prstGeom>
                <a:ln w="50800" cap="flat">
                  <a:solidFill>
                    <a:srgbClr val="FF9430"/>
                  </a:solidFill>
                  <a:prstDash val="solid"/>
                  <a:headEnd type="none" w="sm" len="sm"/>
                  <a:tailEnd type="none" w="sm" len="sm"/>
                </a:ln>
              </p:spPr>
              <p:txBody>
                <a:bodyPr/>
                <a:lstStyle/>
                <a:p>
                  <a:endParaRPr lang="ar-EG"/>
                </a:p>
              </p:txBody>
            </p:sp>
            <p:sp>
              <p:nvSpPr>
                <p:cNvPr id="20" name="AutoShape 20">
                  <a:extLst>
                    <a:ext uri="{FF2B5EF4-FFF2-40B4-BE49-F238E27FC236}">
                      <a16:creationId xmlns:a16="http://schemas.microsoft.com/office/drawing/2014/main" id="{C88EAF53-342B-0DF8-E54B-3705F665DA5B}"/>
                    </a:ext>
                  </a:extLst>
                </p:cNvPr>
                <p:cNvSpPr/>
                <p:nvPr/>
              </p:nvSpPr>
              <p:spPr>
                <a:xfrm>
                  <a:off x="11959" y="399191"/>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1" name="AutoShape 21">
                  <a:extLst>
                    <a:ext uri="{FF2B5EF4-FFF2-40B4-BE49-F238E27FC236}">
                      <a16:creationId xmlns:a16="http://schemas.microsoft.com/office/drawing/2014/main" id="{9E39A6C3-C863-F0DC-6FDE-0CB353ABC72B}"/>
                    </a:ext>
                  </a:extLst>
                </p:cNvPr>
                <p:cNvSpPr/>
                <p:nvPr/>
              </p:nvSpPr>
              <p:spPr>
                <a:xfrm>
                  <a:off x="11959" y="2174868"/>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2" name="AutoShape 22">
                  <a:extLst>
                    <a:ext uri="{FF2B5EF4-FFF2-40B4-BE49-F238E27FC236}">
                      <a16:creationId xmlns:a16="http://schemas.microsoft.com/office/drawing/2014/main" id="{412C03B5-F4EC-DE8C-7283-D4249F24955A}"/>
                    </a:ext>
                  </a:extLst>
                </p:cNvPr>
                <p:cNvSpPr/>
                <p:nvPr/>
              </p:nvSpPr>
              <p:spPr>
                <a:xfrm>
                  <a:off x="11959" y="4039329"/>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5" name="AutoShape 25">
                  <a:extLst>
                    <a:ext uri="{FF2B5EF4-FFF2-40B4-BE49-F238E27FC236}">
                      <a16:creationId xmlns:a16="http://schemas.microsoft.com/office/drawing/2014/main" id="{F6BF2E85-6D5B-DB7B-CF82-A8FBADCA983E}"/>
                    </a:ext>
                  </a:extLst>
                </p:cNvPr>
                <p:cNvSpPr/>
                <p:nvPr/>
              </p:nvSpPr>
              <p:spPr>
                <a:xfrm flipH="1">
                  <a:off x="685541" y="1375813"/>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6" name="AutoShape 26">
                  <a:extLst>
                    <a:ext uri="{FF2B5EF4-FFF2-40B4-BE49-F238E27FC236}">
                      <a16:creationId xmlns:a16="http://schemas.microsoft.com/office/drawing/2014/main" id="{675DBF1F-D728-37EE-087A-323113AA7E4C}"/>
                    </a:ext>
                  </a:extLst>
                </p:cNvPr>
                <p:cNvSpPr/>
                <p:nvPr/>
              </p:nvSpPr>
              <p:spPr>
                <a:xfrm flipH="1">
                  <a:off x="685541" y="3062706"/>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7" name="AutoShape 27">
                  <a:extLst>
                    <a:ext uri="{FF2B5EF4-FFF2-40B4-BE49-F238E27FC236}">
                      <a16:creationId xmlns:a16="http://schemas.microsoft.com/office/drawing/2014/main" id="{4E715FF3-FF62-29B4-0111-5AF3C1C18738}"/>
                    </a:ext>
                  </a:extLst>
                </p:cNvPr>
                <p:cNvSpPr/>
                <p:nvPr/>
              </p:nvSpPr>
              <p:spPr>
                <a:xfrm flipH="1">
                  <a:off x="685541" y="5371087"/>
                  <a:ext cx="685541" cy="0"/>
                </a:xfrm>
                <a:prstGeom prst="line">
                  <a:avLst/>
                </a:prstGeom>
                <a:ln w="50800" cap="flat">
                  <a:solidFill>
                    <a:srgbClr val="FF9430"/>
                  </a:solidFill>
                  <a:prstDash val="solid"/>
                  <a:headEnd type="diamond" w="lg" len="lg"/>
                  <a:tailEnd type="none" w="sm" len="sm"/>
                </a:ln>
              </p:spPr>
              <p:txBody>
                <a:bodyPr/>
                <a:lstStyle/>
                <a:p>
                  <a:endParaRPr lang="ar-EG"/>
                </a:p>
              </p:txBody>
            </p:sp>
          </p:grpSp>
          <p:sp>
            <p:nvSpPr>
              <p:cNvPr id="11" name="AutoShape 22">
                <a:extLst>
                  <a:ext uri="{FF2B5EF4-FFF2-40B4-BE49-F238E27FC236}">
                    <a16:creationId xmlns:a16="http://schemas.microsoft.com/office/drawing/2014/main" id="{F03F93A9-6A55-22EE-28C6-5D483F5550B7}"/>
                  </a:ext>
                </a:extLst>
              </p:cNvPr>
              <p:cNvSpPr/>
              <p:nvPr/>
            </p:nvSpPr>
            <p:spPr>
              <a:xfrm>
                <a:off x="14554200" y="7551496"/>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14" name="AutoShape 27">
                <a:extLst>
                  <a:ext uri="{FF2B5EF4-FFF2-40B4-BE49-F238E27FC236}">
                    <a16:creationId xmlns:a16="http://schemas.microsoft.com/office/drawing/2014/main" id="{FD4B9C71-C0B6-E867-AD0B-6C1F8AF43E36}"/>
                  </a:ext>
                </a:extLst>
              </p:cNvPr>
              <p:cNvSpPr/>
              <p:nvPr/>
            </p:nvSpPr>
            <p:spPr>
              <a:xfrm flipH="1">
                <a:off x="15228041" y="8420100"/>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37" name="AutoShape 22">
                <a:extLst>
                  <a:ext uri="{FF2B5EF4-FFF2-40B4-BE49-F238E27FC236}">
                    <a16:creationId xmlns:a16="http://schemas.microsoft.com/office/drawing/2014/main" id="{F8C69BF8-6A98-7E6D-0955-07F1F01F5B10}"/>
                  </a:ext>
                </a:extLst>
              </p:cNvPr>
              <p:cNvSpPr/>
              <p:nvPr/>
            </p:nvSpPr>
            <p:spPr>
              <a:xfrm>
                <a:off x="14554200" y="9070433"/>
                <a:ext cx="685541" cy="0"/>
              </a:xfrm>
              <a:prstGeom prst="line">
                <a:avLst/>
              </a:prstGeom>
              <a:ln w="50800" cap="flat">
                <a:solidFill>
                  <a:srgbClr val="FF9430"/>
                </a:solidFill>
                <a:prstDash val="solid"/>
                <a:headEnd type="diamond" w="lg" len="lg"/>
                <a:tailEnd type="none" w="sm" len="sm"/>
              </a:ln>
            </p:spPr>
            <p:txBody>
              <a:bodyPr/>
              <a:lstStyle/>
              <a:p>
                <a:endParaRPr lang="ar-EG"/>
              </a:p>
            </p:txBody>
          </p:sp>
        </p:grpSp>
      </p:grpSp>
      <p:sp>
        <p:nvSpPr>
          <p:cNvPr id="38" name="TextBox 13">
            <a:extLst>
              <a:ext uri="{FF2B5EF4-FFF2-40B4-BE49-F238E27FC236}">
                <a16:creationId xmlns:a16="http://schemas.microsoft.com/office/drawing/2014/main" id="{146531A0-3CB6-92D9-0440-4A8ED4DF3376}"/>
              </a:ext>
            </a:extLst>
          </p:cNvPr>
          <p:cNvSpPr txBox="1"/>
          <p:nvPr/>
        </p:nvSpPr>
        <p:spPr>
          <a:xfrm>
            <a:off x="16224249" y="8222336"/>
            <a:ext cx="2607674" cy="382270"/>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Visualizations</a:t>
            </a:r>
          </a:p>
        </p:txBody>
      </p:sp>
      <p:sp>
        <p:nvSpPr>
          <p:cNvPr id="39" name="TextBox 10">
            <a:extLst>
              <a:ext uri="{FF2B5EF4-FFF2-40B4-BE49-F238E27FC236}">
                <a16:creationId xmlns:a16="http://schemas.microsoft.com/office/drawing/2014/main" id="{09E8F93F-E7BB-1454-BE7F-E00BC56897F3}"/>
              </a:ext>
            </a:extLst>
          </p:cNvPr>
          <p:cNvSpPr txBox="1"/>
          <p:nvPr/>
        </p:nvSpPr>
        <p:spPr>
          <a:xfrm>
            <a:off x="11779949" y="8877300"/>
            <a:ext cx="2607674" cy="369012"/>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ML Models</a:t>
            </a:r>
          </a:p>
        </p:txBody>
      </p:sp>
      <p:sp>
        <p:nvSpPr>
          <p:cNvPr id="40" name="TextBox 13">
            <a:extLst>
              <a:ext uri="{FF2B5EF4-FFF2-40B4-BE49-F238E27FC236}">
                <a16:creationId xmlns:a16="http://schemas.microsoft.com/office/drawing/2014/main" id="{57ED3617-5538-1ECE-5073-65D9FACA2B26}"/>
              </a:ext>
            </a:extLst>
          </p:cNvPr>
          <p:cNvSpPr txBox="1"/>
          <p:nvPr/>
        </p:nvSpPr>
        <p:spPr>
          <a:xfrm>
            <a:off x="16203463" y="9661996"/>
            <a:ext cx="2607674" cy="382270"/>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Evaluation </a:t>
            </a:r>
          </a:p>
        </p:txBody>
      </p:sp>
      <p:pic>
        <p:nvPicPr>
          <p:cNvPr id="41" name="Picture 40" descr="A screenshot of a computer program">
            <a:extLst>
              <a:ext uri="{FF2B5EF4-FFF2-40B4-BE49-F238E27FC236}">
                <a16:creationId xmlns:a16="http://schemas.microsoft.com/office/drawing/2014/main" id="{3D683434-C26A-F69C-7E9B-EC02D1E6EF48}"/>
              </a:ext>
            </a:extLst>
          </p:cNvPr>
          <p:cNvPicPr>
            <a:picLocks noChangeAspect="1"/>
          </p:cNvPicPr>
          <p:nvPr/>
        </p:nvPicPr>
        <p:blipFill>
          <a:blip r:embed="rId2">
            <a:extLst>
              <a:ext uri="{28A0092B-C50C-407E-A947-70E740481C1C}">
                <a14:useLocalDpi xmlns:a14="http://schemas.microsoft.com/office/drawing/2010/main" val="0"/>
              </a:ext>
            </a:extLst>
          </a:blip>
          <a:srcRect t="48864" b="14729"/>
          <a:stretch/>
        </p:blipFill>
        <p:spPr>
          <a:xfrm>
            <a:off x="457205" y="4813007"/>
            <a:ext cx="11322743" cy="505835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6" name="Picture 55" descr="A screenshot of a computer&#10;&#10;Description automatically generated">
            <a:extLst>
              <a:ext uri="{FF2B5EF4-FFF2-40B4-BE49-F238E27FC236}">
                <a16:creationId xmlns:a16="http://schemas.microsoft.com/office/drawing/2014/main" id="{01D923FC-B6E0-1463-37A4-EBA9FCE0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54" y="4712408"/>
            <a:ext cx="11379972" cy="514072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7" name="Picture 56" descr="A graph of blue bars with white text&#10;&#10;Description automatically generated">
            <a:extLst>
              <a:ext uri="{FF2B5EF4-FFF2-40B4-BE49-F238E27FC236}">
                <a16:creationId xmlns:a16="http://schemas.microsoft.com/office/drawing/2014/main" id="{C82946D4-7EB5-2557-564E-FCC3D8C8AE0A}"/>
              </a:ext>
            </a:extLst>
          </p:cNvPr>
          <p:cNvPicPr>
            <a:picLocks noChangeAspect="1"/>
          </p:cNvPicPr>
          <p:nvPr/>
        </p:nvPicPr>
        <p:blipFill>
          <a:blip r:embed="rId4">
            <a:extLst>
              <a:ext uri="{28A0092B-C50C-407E-A947-70E740481C1C}">
                <a14:useLocalDpi xmlns:a14="http://schemas.microsoft.com/office/drawing/2010/main" val="0"/>
              </a:ext>
            </a:extLst>
          </a:blip>
          <a:srcRect r="4178" b="1"/>
          <a:stretch/>
        </p:blipFill>
        <p:spPr>
          <a:xfrm>
            <a:off x="408857" y="4605025"/>
            <a:ext cx="11379969" cy="5325412"/>
          </a:xfrm>
          <a:prstGeom prst="rect">
            <a:avLst/>
          </a:prstGeom>
        </p:spPr>
      </p:pic>
      <p:pic>
        <p:nvPicPr>
          <p:cNvPr id="58" name="Picture 57" descr="A screenshot of a graph&#10;&#10;Description automatically generated">
            <a:extLst>
              <a:ext uri="{FF2B5EF4-FFF2-40B4-BE49-F238E27FC236}">
                <a16:creationId xmlns:a16="http://schemas.microsoft.com/office/drawing/2014/main" id="{6D262F04-5B2C-AFF2-8D5D-3C5A42BED994}"/>
              </a:ext>
            </a:extLst>
          </p:cNvPr>
          <p:cNvPicPr>
            <a:picLocks noChangeAspect="1"/>
          </p:cNvPicPr>
          <p:nvPr/>
        </p:nvPicPr>
        <p:blipFill>
          <a:blip r:embed="rId5">
            <a:extLst>
              <a:ext uri="{28A0092B-C50C-407E-A947-70E740481C1C}">
                <a14:useLocalDpi xmlns:a14="http://schemas.microsoft.com/office/drawing/2010/main" val="0"/>
              </a:ext>
            </a:extLst>
          </a:blip>
          <a:srcRect l="3240" t="30274" r="20677"/>
          <a:stretch/>
        </p:blipFill>
        <p:spPr>
          <a:xfrm>
            <a:off x="300753" y="4562712"/>
            <a:ext cx="11536423" cy="5481554"/>
          </a:xfrm>
          <a:prstGeom prst="rect">
            <a:avLst/>
          </a:prstGeom>
        </p:spPr>
      </p:pic>
      <p:pic>
        <p:nvPicPr>
          <p:cNvPr id="59" name="Picture 58" descr="A graph with a line&#10;&#10;Description automatically generated">
            <a:extLst>
              <a:ext uri="{FF2B5EF4-FFF2-40B4-BE49-F238E27FC236}">
                <a16:creationId xmlns:a16="http://schemas.microsoft.com/office/drawing/2014/main" id="{B32EFB03-3981-EA81-C556-4E96B6759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720" y="4627638"/>
            <a:ext cx="11468944" cy="530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59" descr="A white rectangular object with a white border&#10;&#10;Description automatically generated with medium confidence">
            <a:extLst>
              <a:ext uri="{FF2B5EF4-FFF2-40B4-BE49-F238E27FC236}">
                <a16:creationId xmlns:a16="http://schemas.microsoft.com/office/drawing/2014/main" id="{8C004CDC-912D-3636-79F2-B74C1D13D917}"/>
              </a:ext>
            </a:extLst>
          </p:cNvPr>
          <p:cNvPicPr>
            <a:picLocks noChangeAspect="1"/>
          </p:cNvPicPr>
          <p:nvPr/>
        </p:nvPicPr>
        <p:blipFill>
          <a:blip r:embed="rId7">
            <a:extLst>
              <a:ext uri="{28A0092B-C50C-407E-A947-70E740481C1C}">
                <a14:useLocalDpi xmlns:a14="http://schemas.microsoft.com/office/drawing/2010/main" val="0"/>
              </a:ext>
            </a:extLst>
          </a:blip>
          <a:srcRect r="75520"/>
          <a:stretch/>
        </p:blipFill>
        <p:spPr>
          <a:xfrm>
            <a:off x="9033887" y="5170103"/>
            <a:ext cx="2424177" cy="40629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1" name="Picture 60" descr="A screenshot of a computer&#10;&#10;Description automatically generated">
            <a:extLst>
              <a:ext uri="{FF2B5EF4-FFF2-40B4-BE49-F238E27FC236}">
                <a16:creationId xmlns:a16="http://schemas.microsoft.com/office/drawing/2014/main" id="{75B68C56-68E0-129C-5E29-420040473C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80470">
            <a:off x="1309201" y="5262546"/>
            <a:ext cx="6814578" cy="391267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2" name="Picture 61" descr="A graph of a number of clusters&#10;&#10;Description automatically generated">
            <a:extLst>
              <a:ext uri="{FF2B5EF4-FFF2-40B4-BE49-F238E27FC236}">
                <a16:creationId xmlns:a16="http://schemas.microsoft.com/office/drawing/2014/main" id="{58816636-A8DA-ED1F-B043-0C3B4CC118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821" y="4513809"/>
            <a:ext cx="6799128" cy="5507491"/>
          </a:xfrm>
          <a:prstGeom prst="rect">
            <a:avLst/>
          </a:prstGeom>
        </p:spPr>
      </p:pic>
      <p:pic>
        <p:nvPicPr>
          <p:cNvPr id="63" name="Picture 62" descr="A screenshot of a computer&#10;&#10;Description automatically generated">
            <a:extLst>
              <a:ext uri="{FF2B5EF4-FFF2-40B4-BE49-F238E27FC236}">
                <a16:creationId xmlns:a16="http://schemas.microsoft.com/office/drawing/2014/main" id="{09FA2AB4-A8C1-A94A-ABFE-B01BAC1B7F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51633" y="4479561"/>
            <a:ext cx="4758575" cy="5564705"/>
          </a:xfrm>
          <a:prstGeom prst="rect">
            <a:avLst/>
          </a:prstGeom>
        </p:spPr>
      </p:pic>
      <p:pic>
        <p:nvPicPr>
          <p:cNvPr id="64" name="Picture 63" descr="A screenshot of a computer&#10;&#10;Description automatically generated">
            <a:extLst>
              <a:ext uri="{FF2B5EF4-FFF2-40B4-BE49-F238E27FC236}">
                <a16:creationId xmlns:a16="http://schemas.microsoft.com/office/drawing/2014/main" id="{7055B793-13F9-55E2-FA55-B2983A309A3A}"/>
              </a:ext>
            </a:extLst>
          </p:cNvPr>
          <p:cNvPicPr>
            <a:picLocks noChangeAspect="1"/>
          </p:cNvPicPr>
          <p:nvPr/>
        </p:nvPicPr>
        <p:blipFill>
          <a:blip r:embed="rId11">
            <a:extLst>
              <a:ext uri="{28A0092B-C50C-407E-A947-70E740481C1C}">
                <a14:useLocalDpi xmlns:a14="http://schemas.microsoft.com/office/drawing/2010/main" val="0"/>
              </a:ext>
            </a:extLst>
          </a:blip>
          <a:srcRect b="26886"/>
          <a:stretch/>
        </p:blipFill>
        <p:spPr>
          <a:xfrm>
            <a:off x="352262" y="4518762"/>
            <a:ext cx="11589859" cy="5525503"/>
          </a:xfrm>
          <a:prstGeom prst="rect">
            <a:avLst/>
          </a:prstGeom>
          <a:ln w="190500">
            <a:solidFill>
              <a:schemeClr val="tx1">
                <a:alpha val="7000"/>
              </a:schemeClr>
            </a:solidFill>
          </a:ln>
        </p:spPr>
      </p:pic>
      <p:pic>
        <p:nvPicPr>
          <p:cNvPr id="65" name="Picture 64" descr="A screen shot of a chart&#10;&#10;Description automatically generated">
            <a:extLst>
              <a:ext uri="{FF2B5EF4-FFF2-40B4-BE49-F238E27FC236}">
                <a16:creationId xmlns:a16="http://schemas.microsoft.com/office/drawing/2014/main" id="{F929F4CC-06BB-637E-CED4-1D02001AD6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2261" y="4720192"/>
            <a:ext cx="11468944" cy="5226954"/>
          </a:xfrm>
          <a:prstGeom prst="rect">
            <a:avLst/>
          </a:prstGeom>
          <a:ln w="190500">
            <a:solidFill>
              <a:schemeClr val="tx1">
                <a:alpha val="7000"/>
              </a:schemeClr>
            </a:solidFill>
          </a:ln>
        </p:spPr>
      </p:pic>
      <p:pic>
        <p:nvPicPr>
          <p:cNvPr id="66" name="Picture 65">
            <a:extLst>
              <a:ext uri="{FF2B5EF4-FFF2-40B4-BE49-F238E27FC236}">
                <a16:creationId xmlns:a16="http://schemas.microsoft.com/office/drawing/2014/main" id="{3F6E3BE0-9D14-2E60-BF4D-49E7CB3B35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69204" y="4477034"/>
            <a:ext cx="6413971" cy="5567231"/>
          </a:xfrm>
          <a:prstGeom prst="rect">
            <a:avLst/>
          </a:prstGeom>
        </p:spPr>
      </p:pic>
      <p:pic>
        <p:nvPicPr>
          <p:cNvPr id="67" name="Picture 66">
            <a:extLst>
              <a:ext uri="{FF2B5EF4-FFF2-40B4-BE49-F238E27FC236}">
                <a16:creationId xmlns:a16="http://schemas.microsoft.com/office/drawing/2014/main" id="{9C976CA3-9E23-8C99-7DBB-CCEF59DD768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6475" y="4457700"/>
            <a:ext cx="5452075" cy="5596209"/>
          </a:xfrm>
          <a:prstGeom prst="rect">
            <a:avLst/>
          </a:prstGeom>
        </p:spPr>
      </p:pic>
    </p:spTree>
    <p:extLst>
      <p:ext uri="{BB962C8B-B14F-4D97-AF65-F5344CB8AC3E}">
        <p14:creationId xmlns:p14="http://schemas.microsoft.com/office/powerpoint/2010/main" val="137074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par>
                                <p:cTn id="12" presetID="22" presetClass="entr" presetSubtype="1"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up)">
                                      <p:cBhvr>
                                        <p:cTn id="14" dur="500"/>
                                        <p:tgtEl>
                                          <p:spTgt spid="4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500"/>
                                        <p:tgtEl>
                                          <p:spTgt spid="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down)">
                                      <p:cBhvr>
                                        <p:cTn id="44" dur="500"/>
                                        <p:tgtEl>
                                          <p:spTgt spid="3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down)">
                                      <p:cBhvr>
                                        <p:cTn id="47" dur="500"/>
                                        <p:tgtEl>
                                          <p:spTgt spid="3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ipe(down)">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wipe(down)">
                                      <p:cBhvr>
                                        <p:cTn id="60" dur="500"/>
                                        <p:tgtEl>
                                          <p:spTgt spid="5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barn(inVertical)">
                                      <p:cBhvr>
                                        <p:cTn id="70" dur="1000"/>
                                        <p:tgtEl>
                                          <p:spTgt spid="5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nodeType="click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circle(in)">
                                      <p:cBhvr>
                                        <p:cTn id="80" dur="2000"/>
                                        <p:tgtEl>
                                          <p:spTgt spid="61"/>
                                        </p:tgtEl>
                                      </p:cBhvr>
                                    </p:animEffect>
                                  </p:childTnLst>
                                </p:cTn>
                              </p:par>
                              <p:par>
                                <p:cTn id="81" presetID="6" presetClass="entr" presetSubtype="16" fill="hold" nodeType="with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circle(in)">
                                      <p:cBhvr>
                                        <p:cTn id="83" dur="2000"/>
                                        <p:tgtEl>
                                          <p:spTgt spid="60"/>
                                        </p:tgtEl>
                                      </p:cBhvr>
                                    </p:animEffect>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fade">
                                      <p:cBhvr>
                                        <p:cTn id="88" dur="2000"/>
                                        <p:tgtEl>
                                          <p:spTgt spid="63"/>
                                        </p:tgtEl>
                                      </p:cBhvr>
                                    </p:animEffect>
                                    <p:anim calcmode="lin" valueType="num">
                                      <p:cBhvr>
                                        <p:cTn id="89" dur="2000" fill="hold"/>
                                        <p:tgtEl>
                                          <p:spTgt spid="63"/>
                                        </p:tgtEl>
                                        <p:attrNameLst>
                                          <p:attrName>ppt_w</p:attrName>
                                        </p:attrNameLst>
                                      </p:cBhvr>
                                      <p:tavLst>
                                        <p:tav tm="0" fmla="#ppt_w*sin(2.5*pi*$)">
                                          <p:val>
                                            <p:fltVal val="0"/>
                                          </p:val>
                                        </p:tav>
                                        <p:tav tm="100000">
                                          <p:val>
                                            <p:fltVal val="1"/>
                                          </p:val>
                                        </p:tav>
                                      </p:tavLst>
                                    </p:anim>
                                    <p:anim calcmode="lin" valueType="num">
                                      <p:cBhvr>
                                        <p:cTn id="90" dur="2000" fill="hold"/>
                                        <p:tgtEl>
                                          <p:spTgt spid="63"/>
                                        </p:tgtEl>
                                        <p:attrNameLst>
                                          <p:attrName>ppt_h</p:attrName>
                                        </p:attrNameLst>
                                      </p:cBhvr>
                                      <p:tavLst>
                                        <p:tav tm="0">
                                          <p:val>
                                            <p:strVal val="#ppt_h"/>
                                          </p:val>
                                        </p:tav>
                                        <p:tav tm="100000">
                                          <p:val>
                                            <p:strVal val="#ppt_h"/>
                                          </p:val>
                                        </p:tav>
                                      </p:tavLst>
                                    </p:anim>
                                  </p:childTnLst>
                                </p:cTn>
                              </p:par>
                              <p:par>
                                <p:cTn id="91" presetID="45" presetClass="entr" presetSubtype="0" fill="hold" nodeType="with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fade">
                                      <p:cBhvr>
                                        <p:cTn id="93" dur="2000"/>
                                        <p:tgtEl>
                                          <p:spTgt spid="62"/>
                                        </p:tgtEl>
                                      </p:cBhvr>
                                    </p:animEffect>
                                    <p:anim calcmode="lin" valueType="num">
                                      <p:cBhvr>
                                        <p:cTn id="94" dur="2000" fill="hold"/>
                                        <p:tgtEl>
                                          <p:spTgt spid="62"/>
                                        </p:tgtEl>
                                        <p:attrNameLst>
                                          <p:attrName>ppt_w</p:attrName>
                                        </p:attrNameLst>
                                      </p:cBhvr>
                                      <p:tavLst>
                                        <p:tav tm="0" fmla="#ppt_w*sin(2.5*pi*$)">
                                          <p:val>
                                            <p:fltVal val="0"/>
                                          </p:val>
                                        </p:tav>
                                        <p:tav tm="100000">
                                          <p:val>
                                            <p:fltVal val="1"/>
                                          </p:val>
                                        </p:tav>
                                      </p:tavLst>
                                    </p:anim>
                                    <p:anim calcmode="lin" valueType="num">
                                      <p:cBhvr>
                                        <p:cTn id="95" dur="2000" fill="hold"/>
                                        <p:tgtEl>
                                          <p:spTgt spid="62"/>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wipe(down)">
                                      <p:cBhvr>
                                        <p:cTn id="100" dur="500"/>
                                        <p:tgtEl>
                                          <p:spTgt spid="64"/>
                                        </p:tgtEl>
                                      </p:cBhvr>
                                    </p:animEffect>
                                  </p:childTnLst>
                                </p:cTn>
                              </p:par>
                            </p:childTnLst>
                          </p:cTn>
                        </p:par>
                      </p:childTnLst>
                    </p:cTn>
                  </p:par>
                  <p:par>
                    <p:cTn id="101" fill="hold">
                      <p:stCondLst>
                        <p:cond delay="indefinite"/>
                      </p:stCondLst>
                      <p:childTnLst>
                        <p:par>
                          <p:cTn id="102" fill="hold">
                            <p:stCondLst>
                              <p:cond delay="0"/>
                            </p:stCondLst>
                            <p:childTnLst>
                              <p:par>
                                <p:cTn id="103" presetID="31" presetClass="entr" presetSubtype="0" fill="hold" nodeType="clickEffect">
                                  <p:stCondLst>
                                    <p:cond delay="0"/>
                                  </p:stCondLst>
                                  <p:childTnLst>
                                    <p:set>
                                      <p:cBhvr>
                                        <p:cTn id="104" dur="1" fill="hold">
                                          <p:stCondLst>
                                            <p:cond delay="0"/>
                                          </p:stCondLst>
                                        </p:cTn>
                                        <p:tgtEl>
                                          <p:spTgt spid="65"/>
                                        </p:tgtEl>
                                        <p:attrNameLst>
                                          <p:attrName>style.visibility</p:attrName>
                                        </p:attrNameLst>
                                      </p:cBhvr>
                                      <p:to>
                                        <p:strVal val="visible"/>
                                      </p:to>
                                    </p:set>
                                    <p:anim calcmode="lin" valueType="num">
                                      <p:cBhvr>
                                        <p:cTn id="105" dur="1000" fill="hold"/>
                                        <p:tgtEl>
                                          <p:spTgt spid="65"/>
                                        </p:tgtEl>
                                        <p:attrNameLst>
                                          <p:attrName>ppt_w</p:attrName>
                                        </p:attrNameLst>
                                      </p:cBhvr>
                                      <p:tavLst>
                                        <p:tav tm="0">
                                          <p:val>
                                            <p:fltVal val="0"/>
                                          </p:val>
                                        </p:tav>
                                        <p:tav tm="100000">
                                          <p:val>
                                            <p:strVal val="#ppt_w"/>
                                          </p:val>
                                        </p:tav>
                                      </p:tavLst>
                                    </p:anim>
                                    <p:anim calcmode="lin" valueType="num">
                                      <p:cBhvr>
                                        <p:cTn id="106" dur="1000" fill="hold"/>
                                        <p:tgtEl>
                                          <p:spTgt spid="65"/>
                                        </p:tgtEl>
                                        <p:attrNameLst>
                                          <p:attrName>ppt_h</p:attrName>
                                        </p:attrNameLst>
                                      </p:cBhvr>
                                      <p:tavLst>
                                        <p:tav tm="0">
                                          <p:val>
                                            <p:fltVal val="0"/>
                                          </p:val>
                                        </p:tav>
                                        <p:tav tm="100000">
                                          <p:val>
                                            <p:strVal val="#ppt_h"/>
                                          </p:val>
                                        </p:tav>
                                      </p:tavLst>
                                    </p:anim>
                                    <p:anim calcmode="lin" valueType="num">
                                      <p:cBhvr>
                                        <p:cTn id="107" dur="1000" fill="hold"/>
                                        <p:tgtEl>
                                          <p:spTgt spid="65"/>
                                        </p:tgtEl>
                                        <p:attrNameLst>
                                          <p:attrName>style.rotation</p:attrName>
                                        </p:attrNameLst>
                                      </p:cBhvr>
                                      <p:tavLst>
                                        <p:tav tm="0">
                                          <p:val>
                                            <p:fltVal val="90"/>
                                          </p:val>
                                        </p:tav>
                                        <p:tav tm="100000">
                                          <p:val>
                                            <p:fltVal val="0"/>
                                          </p:val>
                                        </p:tav>
                                      </p:tavLst>
                                    </p:anim>
                                    <p:animEffect transition="in" filter="fade">
                                      <p:cBhvr>
                                        <p:cTn id="108" dur="1000"/>
                                        <p:tgtEl>
                                          <p:spTgt spid="65"/>
                                        </p:tgtEl>
                                      </p:cBhvr>
                                    </p:animEffect>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nodeType="clickEffect">
                                  <p:stCondLst>
                                    <p:cond delay="0"/>
                                  </p:stCondLst>
                                  <p:childTnLst>
                                    <p:set>
                                      <p:cBhvr>
                                        <p:cTn id="112" dur="1" fill="hold">
                                          <p:stCondLst>
                                            <p:cond delay="0"/>
                                          </p:stCondLst>
                                        </p:cTn>
                                        <p:tgtEl>
                                          <p:spTgt spid="66"/>
                                        </p:tgtEl>
                                        <p:attrNameLst>
                                          <p:attrName>style.visibility</p:attrName>
                                        </p:attrNameLst>
                                      </p:cBhvr>
                                      <p:to>
                                        <p:strVal val="visible"/>
                                      </p:to>
                                    </p:set>
                                    <p:animEffect transition="in" filter="fade">
                                      <p:cBhvr>
                                        <p:cTn id="113" dur="2000"/>
                                        <p:tgtEl>
                                          <p:spTgt spid="66"/>
                                        </p:tgtEl>
                                      </p:cBhvr>
                                    </p:animEffect>
                                    <p:anim calcmode="lin" valueType="num">
                                      <p:cBhvr>
                                        <p:cTn id="114" dur="2000" fill="hold"/>
                                        <p:tgtEl>
                                          <p:spTgt spid="66"/>
                                        </p:tgtEl>
                                        <p:attrNameLst>
                                          <p:attrName>ppt_w</p:attrName>
                                        </p:attrNameLst>
                                      </p:cBhvr>
                                      <p:tavLst>
                                        <p:tav tm="0" fmla="#ppt_w*sin(2.5*pi*$)">
                                          <p:val>
                                            <p:fltVal val="0"/>
                                          </p:val>
                                        </p:tav>
                                        <p:tav tm="100000">
                                          <p:val>
                                            <p:fltVal val="1"/>
                                          </p:val>
                                        </p:tav>
                                      </p:tavLst>
                                    </p:anim>
                                    <p:anim calcmode="lin" valueType="num">
                                      <p:cBhvr>
                                        <p:cTn id="115" dur="2000" fill="hold"/>
                                        <p:tgtEl>
                                          <p:spTgt spid="66"/>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6" presetClass="entr" presetSubtype="21" fill="hold" nodeType="clickEffect">
                                  <p:stCondLst>
                                    <p:cond delay="0"/>
                                  </p:stCondLst>
                                  <p:childTnLst>
                                    <p:set>
                                      <p:cBhvr>
                                        <p:cTn id="119" dur="1" fill="hold">
                                          <p:stCondLst>
                                            <p:cond delay="0"/>
                                          </p:stCondLst>
                                        </p:cTn>
                                        <p:tgtEl>
                                          <p:spTgt spid="67"/>
                                        </p:tgtEl>
                                        <p:attrNameLst>
                                          <p:attrName>style.visibility</p:attrName>
                                        </p:attrNameLst>
                                      </p:cBhvr>
                                      <p:to>
                                        <p:strVal val="visible"/>
                                      </p:to>
                                    </p:set>
                                    <p:animEffect transition="in" filter="barn(inVertical)">
                                      <p:cBhvr>
                                        <p:cTn id="12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2" grpId="0"/>
      <p:bldP spid="13" grpId="0"/>
      <p:bldP spid="15" grpId="0"/>
      <p:bldP spid="17" grpId="0"/>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F5C7DAD-A7F0-310D-3B9D-9B11F5B2FD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32D2B63-690F-018D-BA45-82BC88D41D1A}"/>
              </a:ext>
            </a:extLst>
          </p:cNvPr>
          <p:cNvGrpSpPr/>
          <p:nvPr/>
        </p:nvGrpSpPr>
        <p:grpSpPr>
          <a:xfrm>
            <a:off x="12483881" y="1288883"/>
            <a:ext cx="5201545" cy="736076"/>
            <a:chOff x="0" y="0"/>
            <a:chExt cx="1369954" cy="193864"/>
          </a:xfrm>
        </p:grpSpPr>
        <p:sp>
          <p:nvSpPr>
            <p:cNvPr id="3" name="Freeform 3">
              <a:extLst>
                <a:ext uri="{FF2B5EF4-FFF2-40B4-BE49-F238E27FC236}">
                  <a16:creationId xmlns:a16="http://schemas.microsoft.com/office/drawing/2014/main" id="{0C47289E-AE11-1FBF-7C62-EBF1D49D25A0}"/>
                </a:ext>
              </a:extLst>
            </p:cNvPr>
            <p:cNvSpPr/>
            <p:nvPr/>
          </p:nvSpPr>
          <p:spPr>
            <a:xfrm>
              <a:off x="0" y="0"/>
              <a:ext cx="1369954" cy="193864"/>
            </a:xfrm>
            <a:custGeom>
              <a:avLst/>
              <a:gdLst/>
              <a:ahLst/>
              <a:cxnLst/>
              <a:rect l="l" t="t" r="r" b="b"/>
              <a:pathLst>
                <a:path w="1369954" h="193864">
                  <a:moveTo>
                    <a:pt x="75908" y="0"/>
                  </a:moveTo>
                  <a:lnTo>
                    <a:pt x="1294046" y="0"/>
                  </a:lnTo>
                  <a:cubicBezTo>
                    <a:pt x="1335969" y="0"/>
                    <a:pt x="1369954" y="33985"/>
                    <a:pt x="1369954" y="75908"/>
                  </a:cubicBezTo>
                  <a:lnTo>
                    <a:pt x="1369954" y="117956"/>
                  </a:lnTo>
                  <a:cubicBezTo>
                    <a:pt x="1369954" y="159879"/>
                    <a:pt x="1335969" y="193864"/>
                    <a:pt x="1294046" y="193864"/>
                  </a:cubicBezTo>
                  <a:lnTo>
                    <a:pt x="75908" y="193864"/>
                  </a:lnTo>
                  <a:cubicBezTo>
                    <a:pt x="33985" y="193864"/>
                    <a:pt x="0" y="159879"/>
                    <a:pt x="0" y="117956"/>
                  </a:cubicBezTo>
                  <a:lnTo>
                    <a:pt x="0" y="75908"/>
                  </a:lnTo>
                  <a:cubicBezTo>
                    <a:pt x="0" y="33985"/>
                    <a:pt x="33985" y="0"/>
                    <a:pt x="75908" y="0"/>
                  </a:cubicBezTo>
                  <a:close/>
                </a:path>
              </a:pathLst>
            </a:custGeom>
            <a:solidFill>
              <a:srgbClr val="000000">
                <a:alpha val="0"/>
              </a:srgbClr>
            </a:solidFill>
            <a:ln w="38100" cap="rnd">
              <a:solidFill>
                <a:srgbClr val="FF9430"/>
              </a:solidFill>
              <a:prstDash val="solid"/>
              <a:round/>
            </a:ln>
          </p:spPr>
          <p:txBody>
            <a:bodyPr/>
            <a:lstStyle/>
            <a:p>
              <a:endParaRPr lang="ar-EG"/>
            </a:p>
          </p:txBody>
        </p:sp>
        <p:sp>
          <p:nvSpPr>
            <p:cNvPr id="4" name="TextBox 4">
              <a:extLst>
                <a:ext uri="{FF2B5EF4-FFF2-40B4-BE49-F238E27FC236}">
                  <a16:creationId xmlns:a16="http://schemas.microsoft.com/office/drawing/2014/main" id="{1BF2528E-FAD8-EE65-9141-EE0834F7AD6F}"/>
                </a:ext>
              </a:extLst>
            </p:cNvPr>
            <p:cNvSpPr txBox="1"/>
            <p:nvPr/>
          </p:nvSpPr>
          <p:spPr>
            <a:xfrm>
              <a:off x="0" y="-38100"/>
              <a:ext cx="1369954" cy="231964"/>
            </a:xfrm>
            <a:prstGeom prst="rect">
              <a:avLst/>
            </a:prstGeom>
          </p:spPr>
          <p:txBody>
            <a:bodyPr lIns="50800" tIns="50800" rIns="50800" bIns="50800" rtlCol="0" anchor="ctr"/>
            <a:lstStyle/>
            <a:p>
              <a:pPr algn="ctr">
                <a:lnSpc>
                  <a:spcPts val="2856"/>
                </a:lnSpc>
              </a:pPr>
              <a:endParaRPr/>
            </a:p>
          </p:txBody>
        </p:sp>
      </p:grpSp>
      <p:sp>
        <p:nvSpPr>
          <p:cNvPr id="5" name="TextBox 5">
            <a:extLst>
              <a:ext uri="{FF2B5EF4-FFF2-40B4-BE49-F238E27FC236}">
                <a16:creationId xmlns:a16="http://schemas.microsoft.com/office/drawing/2014/main" id="{8629B25E-55D0-B5B4-F799-9ED90E3A8126}"/>
              </a:ext>
            </a:extLst>
          </p:cNvPr>
          <p:cNvSpPr txBox="1"/>
          <p:nvPr/>
        </p:nvSpPr>
        <p:spPr>
          <a:xfrm>
            <a:off x="1051648" y="1066800"/>
            <a:ext cx="8921198" cy="708660"/>
          </a:xfrm>
          <a:prstGeom prst="rect">
            <a:avLst/>
          </a:prstGeom>
        </p:spPr>
        <p:txBody>
          <a:bodyPr lIns="0" tIns="0" rIns="0" bIns="0" rtlCol="0" anchor="t">
            <a:spAutoFit/>
          </a:bodyPr>
          <a:lstStyle/>
          <a:p>
            <a:pPr algn="l">
              <a:lnSpc>
                <a:spcPts val="4950"/>
              </a:lnSpc>
            </a:pPr>
            <a:r>
              <a:rPr lang="en-US" sz="4500" b="1" dirty="0">
                <a:solidFill>
                  <a:srgbClr val="FFFFFF"/>
                </a:solidFill>
                <a:latin typeface="Helvetica World Bold"/>
                <a:ea typeface="Helvetica World Bold"/>
                <a:cs typeface="Helvetica World Bold"/>
                <a:sym typeface="Helvetica World Bold"/>
              </a:rPr>
              <a:t>Scope Of Work</a:t>
            </a:r>
          </a:p>
        </p:txBody>
      </p:sp>
      <p:sp>
        <p:nvSpPr>
          <p:cNvPr id="6" name="TextBox 6">
            <a:extLst>
              <a:ext uri="{FF2B5EF4-FFF2-40B4-BE49-F238E27FC236}">
                <a16:creationId xmlns:a16="http://schemas.microsoft.com/office/drawing/2014/main" id="{3C47FFDA-E63D-B66F-5FFE-17E189BF14C7}"/>
              </a:ext>
            </a:extLst>
          </p:cNvPr>
          <p:cNvSpPr txBox="1"/>
          <p:nvPr/>
        </p:nvSpPr>
        <p:spPr>
          <a:xfrm>
            <a:off x="978691" y="1871831"/>
            <a:ext cx="10477530" cy="1561646"/>
          </a:xfrm>
          <a:prstGeom prst="rect">
            <a:avLst/>
          </a:prstGeom>
        </p:spPr>
        <p:txBody>
          <a:bodyPr wrap="square" lIns="0" tIns="0" rIns="0" bIns="0" rtlCol="0" anchor="t">
            <a:spAutoFit/>
          </a:bodyPr>
          <a:lstStyle/>
          <a:p>
            <a:pPr>
              <a:lnSpc>
                <a:spcPts val="3079"/>
              </a:lnSpc>
            </a:pPr>
            <a:r>
              <a:rPr lang="en-US" sz="2199" dirty="0">
                <a:solidFill>
                  <a:srgbClr val="FFFFFF"/>
                </a:solidFill>
                <a:latin typeface="Helvetica World"/>
                <a:ea typeface="Helvetica World"/>
                <a:cs typeface="Helvetica World"/>
                <a:sym typeface="Helvetica World"/>
              </a:rPr>
              <a:t>Power BI enables streamlined data analysis and visualization. This integration facilitates data-driven insights, allowing users to create dynamic reports and dashboards that support decision-making in areas like sales, inventory, and customer management.</a:t>
            </a:r>
            <a:endParaRPr lang="en-US" dirty="0">
              <a:solidFill>
                <a:srgbClr val="FFFFFF"/>
              </a:solidFill>
              <a:latin typeface="Helvetica World"/>
              <a:ea typeface="Helvetica World"/>
              <a:cs typeface="Helvetica World"/>
              <a:sym typeface="Helvetica World"/>
            </a:endParaRPr>
          </a:p>
        </p:txBody>
      </p:sp>
      <p:sp>
        <p:nvSpPr>
          <p:cNvPr id="7" name="TextBox 7">
            <a:extLst>
              <a:ext uri="{FF2B5EF4-FFF2-40B4-BE49-F238E27FC236}">
                <a16:creationId xmlns:a16="http://schemas.microsoft.com/office/drawing/2014/main" id="{76163E8B-37E8-16D7-6DFB-F21421B4E76F}"/>
              </a:ext>
            </a:extLst>
          </p:cNvPr>
          <p:cNvSpPr txBox="1"/>
          <p:nvPr/>
        </p:nvSpPr>
        <p:spPr>
          <a:xfrm>
            <a:off x="11456221" y="2219050"/>
            <a:ext cx="2886253" cy="369012"/>
          </a:xfrm>
          <a:prstGeom prst="rect">
            <a:avLst/>
          </a:prstGeom>
        </p:spPr>
        <p:txBody>
          <a:bodyPr wrap="square"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Connection Data Base</a:t>
            </a:r>
          </a:p>
        </p:txBody>
      </p:sp>
      <p:sp>
        <p:nvSpPr>
          <p:cNvPr id="8" name="TextBox 8">
            <a:extLst>
              <a:ext uri="{FF2B5EF4-FFF2-40B4-BE49-F238E27FC236}">
                <a16:creationId xmlns:a16="http://schemas.microsoft.com/office/drawing/2014/main" id="{4CB0CBAA-A687-CCEC-2DA6-896684E610D5}"/>
              </a:ext>
            </a:extLst>
          </p:cNvPr>
          <p:cNvSpPr txBox="1"/>
          <p:nvPr/>
        </p:nvSpPr>
        <p:spPr>
          <a:xfrm>
            <a:off x="12483881" y="5172974"/>
            <a:ext cx="1768739" cy="766557"/>
          </a:xfrm>
          <a:prstGeom prst="rect">
            <a:avLst/>
          </a:prstGeom>
        </p:spPr>
        <p:txBody>
          <a:bodyPr wrap="square" lIns="0" tIns="0" rIns="0" bIns="0" rtlCol="0" anchor="t">
            <a:spAutoFit/>
          </a:bodyPr>
          <a:lstStyle/>
          <a:p>
            <a:pPr algn="ctr">
              <a:lnSpc>
                <a:spcPts val="3079"/>
              </a:lnSpc>
            </a:pPr>
            <a:r>
              <a:rPr lang="en-US" sz="2199" dirty="0">
                <a:solidFill>
                  <a:srgbClr val="FFFFFF"/>
                </a:solidFill>
                <a:latin typeface="Helvetica World"/>
                <a:ea typeface="Helvetica World"/>
                <a:cs typeface="Helvetica World"/>
                <a:sym typeface="Helvetica World"/>
              </a:rPr>
              <a:t>Create Relationships</a:t>
            </a:r>
          </a:p>
        </p:txBody>
      </p:sp>
      <p:sp>
        <p:nvSpPr>
          <p:cNvPr id="9" name="TextBox 9">
            <a:extLst>
              <a:ext uri="{FF2B5EF4-FFF2-40B4-BE49-F238E27FC236}">
                <a16:creationId xmlns:a16="http://schemas.microsoft.com/office/drawing/2014/main" id="{D2BE56B4-1C19-595A-EA94-C0D77B5D73FE}"/>
              </a:ext>
            </a:extLst>
          </p:cNvPr>
          <p:cNvSpPr txBox="1"/>
          <p:nvPr/>
        </p:nvSpPr>
        <p:spPr>
          <a:xfrm>
            <a:off x="11751129" y="3689383"/>
            <a:ext cx="2607674" cy="382270"/>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Data Transformation</a:t>
            </a:r>
          </a:p>
        </p:txBody>
      </p:sp>
      <p:sp>
        <p:nvSpPr>
          <p:cNvPr id="10" name="TextBox 10">
            <a:extLst>
              <a:ext uri="{FF2B5EF4-FFF2-40B4-BE49-F238E27FC236}">
                <a16:creationId xmlns:a16="http://schemas.microsoft.com/office/drawing/2014/main" id="{8B1ED5BB-D16B-29C8-4B2A-384CE9036D79}"/>
              </a:ext>
            </a:extLst>
          </p:cNvPr>
          <p:cNvSpPr txBox="1"/>
          <p:nvPr/>
        </p:nvSpPr>
        <p:spPr>
          <a:xfrm>
            <a:off x="12262780" y="7231359"/>
            <a:ext cx="2147684" cy="766557"/>
          </a:xfrm>
          <a:prstGeom prst="rect">
            <a:avLst/>
          </a:prstGeom>
        </p:spPr>
        <p:txBody>
          <a:bodyPr wrap="square" lIns="0" tIns="0" rIns="0" bIns="0" rtlCol="0" anchor="t">
            <a:spAutoFit/>
          </a:bodyPr>
          <a:lstStyle/>
          <a:p>
            <a:pPr algn="ctr">
              <a:lnSpc>
                <a:spcPts val="3079"/>
              </a:lnSpc>
            </a:pPr>
            <a:r>
              <a:rPr lang="en-US" sz="2199" dirty="0">
                <a:solidFill>
                  <a:srgbClr val="FFFFFF"/>
                </a:solidFill>
                <a:latin typeface="Helvetica World"/>
                <a:ea typeface="Helvetica World"/>
                <a:cs typeface="Helvetica World"/>
                <a:sym typeface="Helvetica World"/>
              </a:rPr>
              <a:t>Create dashboards </a:t>
            </a:r>
          </a:p>
        </p:txBody>
      </p:sp>
      <p:sp>
        <p:nvSpPr>
          <p:cNvPr id="12" name="TextBox 12">
            <a:extLst>
              <a:ext uri="{FF2B5EF4-FFF2-40B4-BE49-F238E27FC236}">
                <a16:creationId xmlns:a16="http://schemas.microsoft.com/office/drawing/2014/main" id="{4B669255-B588-C6BB-7707-72AF138086E3}"/>
              </a:ext>
            </a:extLst>
          </p:cNvPr>
          <p:cNvSpPr txBox="1"/>
          <p:nvPr/>
        </p:nvSpPr>
        <p:spPr>
          <a:xfrm>
            <a:off x="16192163" y="2935596"/>
            <a:ext cx="2095837" cy="369012"/>
          </a:xfrm>
          <a:prstGeom prst="rect">
            <a:avLst/>
          </a:prstGeom>
        </p:spPr>
        <p:txBody>
          <a:bodyPr wrap="square" lIns="0" tIns="0" rIns="0" bIns="0" rtlCol="0" anchor="t">
            <a:spAutoFit/>
          </a:bodyPr>
          <a:lstStyle/>
          <a:p>
            <a:pPr>
              <a:lnSpc>
                <a:spcPts val="3079"/>
              </a:lnSpc>
            </a:pPr>
            <a:r>
              <a:rPr lang="en-US" sz="2199" dirty="0">
                <a:solidFill>
                  <a:srgbClr val="FFFFFF"/>
                </a:solidFill>
                <a:latin typeface="Helvetica World"/>
                <a:ea typeface="Helvetica World"/>
                <a:cs typeface="Helvetica World"/>
                <a:sym typeface="Helvetica World"/>
              </a:rPr>
              <a:t>Load Data</a:t>
            </a:r>
          </a:p>
        </p:txBody>
      </p:sp>
      <p:sp>
        <p:nvSpPr>
          <p:cNvPr id="13" name="TextBox 13">
            <a:extLst>
              <a:ext uri="{FF2B5EF4-FFF2-40B4-BE49-F238E27FC236}">
                <a16:creationId xmlns:a16="http://schemas.microsoft.com/office/drawing/2014/main" id="{DA3315EB-D9EF-F013-DC37-96BB6873C68A}"/>
              </a:ext>
            </a:extLst>
          </p:cNvPr>
          <p:cNvSpPr txBox="1"/>
          <p:nvPr/>
        </p:nvSpPr>
        <p:spPr>
          <a:xfrm>
            <a:off x="16154877" y="6352540"/>
            <a:ext cx="2133122" cy="766557"/>
          </a:xfrm>
          <a:prstGeom prst="rect">
            <a:avLst/>
          </a:prstGeom>
        </p:spPr>
        <p:txBody>
          <a:bodyPr wrap="square" lIns="0" tIns="0" rIns="0" bIns="0" rtlCol="0" anchor="t">
            <a:spAutoFit/>
          </a:bodyPr>
          <a:lstStyle/>
          <a:p>
            <a:pPr algn="ctr">
              <a:lnSpc>
                <a:spcPts val="3079"/>
              </a:lnSpc>
            </a:pPr>
            <a:r>
              <a:rPr lang="en-US" sz="2199" dirty="0">
                <a:solidFill>
                  <a:srgbClr val="FFFFFF"/>
                </a:solidFill>
                <a:latin typeface="Helvetica World"/>
                <a:ea typeface="Helvetica World"/>
                <a:cs typeface="Helvetica World"/>
                <a:sym typeface="Helvetica World"/>
              </a:rPr>
              <a:t>Build Visualizations</a:t>
            </a:r>
          </a:p>
        </p:txBody>
      </p:sp>
      <p:sp>
        <p:nvSpPr>
          <p:cNvPr id="15" name="TextBox 15">
            <a:extLst>
              <a:ext uri="{FF2B5EF4-FFF2-40B4-BE49-F238E27FC236}">
                <a16:creationId xmlns:a16="http://schemas.microsoft.com/office/drawing/2014/main" id="{B0BD4951-ADF8-0E1D-6BE7-C55ABDF680BB}"/>
              </a:ext>
            </a:extLst>
          </p:cNvPr>
          <p:cNvSpPr txBox="1"/>
          <p:nvPr/>
        </p:nvSpPr>
        <p:spPr>
          <a:xfrm>
            <a:off x="16158738" y="4452933"/>
            <a:ext cx="2841124" cy="382270"/>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Create Date Table</a:t>
            </a:r>
          </a:p>
        </p:txBody>
      </p:sp>
      <p:sp>
        <p:nvSpPr>
          <p:cNvPr id="17" name="TextBox 17">
            <a:extLst>
              <a:ext uri="{FF2B5EF4-FFF2-40B4-BE49-F238E27FC236}">
                <a16:creationId xmlns:a16="http://schemas.microsoft.com/office/drawing/2014/main" id="{777EE127-D54D-03F7-8806-869E6EAC5492}"/>
              </a:ext>
            </a:extLst>
          </p:cNvPr>
          <p:cNvSpPr txBox="1"/>
          <p:nvPr/>
        </p:nvSpPr>
        <p:spPr>
          <a:xfrm>
            <a:off x="13038636" y="1297828"/>
            <a:ext cx="4646790" cy="654025"/>
          </a:xfrm>
          <a:prstGeom prst="rect">
            <a:avLst/>
          </a:prstGeom>
        </p:spPr>
        <p:txBody>
          <a:bodyPr wrap="square" lIns="0" tIns="0" rIns="0" bIns="0" rtlCol="0" anchor="t">
            <a:spAutoFit/>
          </a:bodyPr>
          <a:lstStyle/>
          <a:p>
            <a:pPr algn="ctr">
              <a:lnSpc>
                <a:spcPts val="5069"/>
              </a:lnSpc>
            </a:pPr>
            <a:r>
              <a:rPr lang="en-US" sz="4400" b="1" dirty="0">
                <a:solidFill>
                  <a:srgbClr val="FF9430"/>
                </a:solidFill>
                <a:effectLst>
                  <a:outerShdw blurRad="38100" dist="38100" dir="2700000" algn="tl">
                    <a:srgbClr val="000000">
                      <a:alpha val="43137"/>
                    </a:srgbClr>
                  </a:outerShdw>
                </a:effectLst>
                <a:latin typeface="Helvetica World Bold"/>
                <a:ea typeface="Helvetica World Bold"/>
                <a:cs typeface="Helvetica World Bold"/>
                <a:sym typeface="Helvetica World Bold"/>
              </a:rPr>
              <a:t>Power BI Phases</a:t>
            </a:r>
          </a:p>
        </p:txBody>
      </p:sp>
      <p:grpSp>
        <p:nvGrpSpPr>
          <p:cNvPr id="30" name="Group 30">
            <a:extLst>
              <a:ext uri="{FF2B5EF4-FFF2-40B4-BE49-F238E27FC236}">
                <a16:creationId xmlns:a16="http://schemas.microsoft.com/office/drawing/2014/main" id="{43729B80-F5B8-91AF-4FD8-2033F147724D}"/>
              </a:ext>
            </a:extLst>
          </p:cNvPr>
          <p:cNvGrpSpPr/>
          <p:nvPr/>
        </p:nvGrpSpPr>
        <p:grpSpPr>
          <a:xfrm>
            <a:off x="457207" y="4813008"/>
            <a:ext cx="11379970" cy="4991528"/>
            <a:chOff x="0" y="0"/>
            <a:chExt cx="5431127" cy="2134170"/>
          </a:xfrm>
        </p:grpSpPr>
        <p:sp>
          <p:nvSpPr>
            <p:cNvPr id="31" name="Freeform 31">
              <a:extLst>
                <a:ext uri="{FF2B5EF4-FFF2-40B4-BE49-F238E27FC236}">
                  <a16:creationId xmlns:a16="http://schemas.microsoft.com/office/drawing/2014/main" id="{4680EF3B-2F32-7BDF-17D8-C268EA65AD44}"/>
                </a:ext>
              </a:extLst>
            </p:cNvPr>
            <p:cNvSpPr/>
            <p:nvPr/>
          </p:nvSpPr>
          <p:spPr>
            <a:xfrm>
              <a:off x="0" y="0"/>
              <a:ext cx="5431127" cy="2134170"/>
            </a:xfrm>
            <a:custGeom>
              <a:avLst/>
              <a:gdLst/>
              <a:ahLst/>
              <a:cxnLst/>
              <a:rect l="l" t="t" r="r" b="b"/>
              <a:pathLst>
                <a:path w="5431127" h="2134170">
                  <a:moveTo>
                    <a:pt x="0" y="0"/>
                  </a:moveTo>
                  <a:lnTo>
                    <a:pt x="5431127" y="0"/>
                  </a:lnTo>
                  <a:lnTo>
                    <a:pt x="5431127" y="2134170"/>
                  </a:lnTo>
                  <a:lnTo>
                    <a:pt x="0" y="2134170"/>
                  </a:lnTo>
                  <a:close/>
                </a:path>
              </a:pathLst>
            </a:custGeom>
          </p:spPr>
          <p:style>
            <a:lnRef idx="0">
              <a:schemeClr val="accent6"/>
            </a:lnRef>
            <a:fillRef idx="3">
              <a:schemeClr val="accent6"/>
            </a:fillRef>
            <a:effectRef idx="3">
              <a:schemeClr val="accent6"/>
            </a:effectRef>
            <a:fontRef idx="minor">
              <a:schemeClr val="lt1"/>
            </a:fontRef>
          </p:style>
          <p:txBody>
            <a:bodyPr/>
            <a:lstStyle/>
            <a:p>
              <a:endParaRPr lang="ar-EG"/>
            </a:p>
          </p:txBody>
        </p:sp>
        <p:sp>
          <p:nvSpPr>
            <p:cNvPr id="32" name="TextBox 32">
              <a:extLst>
                <a:ext uri="{FF2B5EF4-FFF2-40B4-BE49-F238E27FC236}">
                  <a16:creationId xmlns:a16="http://schemas.microsoft.com/office/drawing/2014/main" id="{A2762E2B-99CB-6755-6331-0194EEB07582}"/>
                </a:ext>
              </a:extLst>
            </p:cNvPr>
            <p:cNvSpPr txBox="1"/>
            <p:nvPr/>
          </p:nvSpPr>
          <p:spPr>
            <a:xfrm>
              <a:off x="0" y="-28575"/>
              <a:ext cx="5431127" cy="2162745"/>
            </a:xfrm>
            <a:prstGeom prst="rect">
              <a:avLst/>
            </a:prstGeom>
          </p:spPr>
          <p:style>
            <a:lnRef idx="0">
              <a:schemeClr val="accent6"/>
            </a:lnRef>
            <a:fillRef idx="3">
              <a:schemeClr val="accent6"/>
            </a:fillRef>
            <a:effectRef idx="3">
              <a:schemeClr val="accent6"/>
            </a:effectRef>
            <a:fontRef idx="minor">
              <a:schemeClr val="lt1"/>
            </a:fontRef>
          </p:style>
          <p:txBody>
            <a:bodyPr lIns="50800" tIns="50800" rIns="50800" bIns="50800" rtlCol="0" anchor="ctr"/>
            <a:lstStyle/>
            <a:p>
              <a:pPr algn="ctr">
                <a:lnSpc>
                  <a:spcPts val="1540"/>
                </a:lnSpc>
                <a:spcBef>
                  <a:spcPct val="0"/>
                </a:spcBef>
              </a:pPr>
              <a:endParaRPr/>
            </a:p>
          </p:txBody>
        </p:sp>
      </p:grpSp>
      <p:grpSp>
        <p:nvGrpSpPr>
          <p:cNvPr id="46" name="Group 45">
            <a:extLst>
              <a:ext uri="{FF2B5EF4-FFF2-40B4-BE49-F238E27FC236}">
                <a16:creationId xmlns:a16="http://schemas.microsoft.com/office/drawing/2014/main" id="{99D9BE70-2241-6525-08AC-ECE9D5EBA7B7}"/>
              </a:ext>
            </a:extLst>
          </p:cNvPr>
          <p:cNvGrpSpPr/>
          <p:nvPr/>
        </p:nvGrpSpPr>
        <p:grpSpPr>
          <a:xfrm>
            <a:off x="14554200" y="2057689"/>
            <a:ext cx="1359382" cy="7795442"/>
            <a:chOff x="14554200" y="2057689"/>
            <a:chExt cx="1359382" cy="7795442"/>
          </a:xfrm>
        </p:grpSpPr>
        <p:sp>
          <p:nvSpPr>
            <p:cNvPr id="16" name="AutoShape 27">
              <a:extLst>
                <a:ext uri="{FF2B5EF4-FFF2-40B4-BE49-F238E27FC236}">
                  <a16:creationId xmlns:a16="http://schemas.microsoft.com/office/drawing/2014/main" id="{67FA26E7-1A6D-2743-2FA9-DCD77FA8B7AB}"/>
                </a:ext>
              </a:extLst>
            </p:cNvPr>
            <p:cNvSpPr/>
            <p:nvPr/>
          </p:nvSpPr>
          <p:spPr>
            <a:xfrm flipH="1">
              <a:off x="15228041" y="9853131"/>
              <a:ext cx="685541" cy="0"/>
            </a:xfrm>
            <a:prstGeom prst="line">
              <a:avLst/>
            </a:prstGeom>
            <a:ln w="50800" cap="flat">
              <a:solidFill>
                <a:srgbClr val="FF9430"/>
              </a:solidFill>
              <a:prstDash val="solid"/>
              <a:headEnd type="diamond" w="lg" len="lg"/>
              <a:tailEnd type="none" w="sm" len="sm"/>
            </a:ln>
          </p:spPr>
          <p:txBody>
            <a:bodyPr/>
            <a:lstStyle/>
            <a:p>
              <a:endParaRPr lang="ar-EG"/>
            </a:p>
          </p:txBody>
        </p:sp>
        <p:grpSp>
          <p:nvGrpSpPr>
            <p:cNvPr id="45" name="Group 44">
              <a:extLst>
                <a:ext uri="{FF2B5EF4-FFF2-40B4-BE49-F238E27FC236}">
                  <a16:creationId xmlns:a16="http://schemas.microsoft.com/office/drawing/2014/main" id="{13F261DF-0400-ACD6-57EC-BBD0882FC609}"/>
                </a:ext>
              </a:extLst>
            </p:cNvPr>
            <p:cNvGrpSpPr/>
            <p:nvPr/>
          </p:nvGrpSpPr>
          <p:grpSpPr>
            <a:xfrm>
              <a:off x="14554200" y="2057689"/>
              <a:ext cx="1359382" cy="7795442"/>
              <a:chOff x="14554200" y="2057689"/>
              <a:chExt cx="1359382" cy="7795442"/>
            </a:xfrm>
          </p:grpSpPr>
          <p:grpSp>
            <p:nvGrpSpPr>
              <p:cNvPr id="18" name="Group 18">
                <a:extLst>
                  <a:ext uri="{FF2B5EF4-FFF2-40B4-BE49-F238E27FC236}">
                    <a16:creationId xmlns:a16="http://schemas.microsoft.com/office/drawing/2014/main" id="{F34442D7-C942-84FD-FA71-C1827DFF1985}"/>
                  </a:ext>
                </a:extLst>
              </p:cNvPr>
              <p:cNvGrpSpPr/>
              <p:nvPr/>
            </p:nvGrpSpPr>
            <p:grpSpPr>
              <a:xfrm>
                <a:off x="14554459" y="2057689"/>
                <a:ext cx="1359123" cy="7795442"/>
                <a:chOff x="11959" y="0"/>
                <a:chExt cx="1359123" cy="9082801"/>
              </a:xfrm>
            </p:grpSpPr>
            <p:sp>
              <p:nvSpPr>
                <p:cNvPr id="19" name="AutoShape 19">
                  <a:extLst>
                    <a:ext uri="{FF2B5EF4-FFF2-40B4-BE49-F238E27FC236}">
                      <a16:creationId xmlns:a16="http://schemas.microsoft.com/office/drawing/2014/main" id="{F7FE1C13-66BE-7094-67DD-C1F0CB1E63FB}"/>
                    </a:ext>
                  </a:extLst>
                </p:cNvPr>
                <p:cNvSpPr/>
                <p:nvPr/>
              </p:nvSpPr>
              <p:spPr>
                <a:xfrm flipV="1">
                  <a:off x="685541" y="0"/>
                  <a:ext cx="0" cy="9082801"/>
                </a:xfrm>
                <a:prstGeom prst="line">
                  <a:avLst/>
                </a:prstGeom>
                <a:ln w="50800" cap="flat">
                  <a:solidFill>
                    <a:srgbClr val="FF9430"/>
                  </a:solidFill>
                  <a:prstDash val="solid"/>
                  <a:headEnd type="none" w="sm" len="sm"/>
                  <a:tailEnd type="none" w="sm" len="sm"/>
                </a:ln>
              </p:spPr>
              <p:txBody>
                <a:bodyPr/>
                <a:lstStyle/>
                <a:p>
                  <a:endParaRPr lang="ar-EG"/>
                </a:p>
              </p:txBody>
            </p:sp>
            <p:sp>
              <p:nvSpPr>
                <p:cNvPr id="20" name="AutoShape 20">
                  <a:extLst>
                    <a:ext uri="{FF2B5EF4-FFF2-40B4-BE49-F238E27FC236}">
                      <a16:creationId xmlns:a16="http://schemas.microsoft.com/office/drawing/2014/main" id="{380AD608-8915-56BD-0432-FE2F0F3B0FD9}"/>
                    </a:ext>
                  </a:extLst>
                </p:cNvPr>
                <p:cNvSpPr/>
                <p:nvPr/>
              </p:nvSpPr>
              <p:spPr>
                <a:xfrm>
                  <a:off x="11959" y="399191"/>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1" name="AutoShape 21">
                  <a:extLst>
                    <a:ext uri="{FF2B5EF4-FFF2-40B4-BE49-F238E27FC236}">
                      <a16:creationId xmlns:a16="http://schemas.microsoft.com/office/drawing/2014/main" id="{2C268FD8-1CD1-8164-01E6-8319DD9F1047}"/>
                    </a:ext>
                  </a:extLst>
                </p:cNvPr>
                <p:cNvSpPr/>
                <p:nvPr/>
              </p:nvSpPr>
              <p:spPr>
                <a:xfrm>
                  <a:off x="11959" y="2174868"/>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2" name="AutoShape 22">
                  <a:extLst>
                    <a:ext uri="{FF2B5EF4-FFF2-40B4-BE49-F238E27FC236}">
                      <a16:creationId xmlns:a16="http://schemas.microsoft.com/office/drawing/2014/main" id="{E8F569C5-8606-CE54-2110-411C38EEA52D}"/>
                    </a:ext>
                  </a:extLst>
                </p:cNvPr>
                <p:cNvSpPr/>
                <p:nvPr/>
              </p:nvSpPr>
              <p:spPr>
                <a:xfrm>
                  <a:off x="11959" y="4039329"/>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5" name="AutoShape 25">
                  <a:extLst>
                    <a:ext uri="{FF2B5EF4-FFF2-40B4-BE49-F238E27FC236}">
                      <a16:creationId xmlns:a16="http://schemas.microsoft.com/office/drawing/2014/main" id="{EA9D6BAE-AB8D-97AC-4859-349A7232B81C}"/>
                    </a:ext>
                  </a:extLst>
                </p:cNvPr>
                <p:cNvSpPr/>
                <p:nvPr/>
              </p:nvSpPr>
              <p:spPr>
                <a:xfrm flipH="1">
                  <a:off x="685541" y="1375813"/>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6" name="AutoShape 26">
                  <a:extLst>
                    <a:ext uri="{FF2B5EF4-FFF2-40B4-BE49-F238E27FC236}">
                      <a16:creationId xmlns:a16="http://schemas.microsoft.com/office/drawing/2014/main" id="{F48358E7-CA4B-6558-7A04-7CFE2C84EEB3}"/>
                    </a:ext>
                  </a:extLst>
                </p:cNvPr>
                <p:cNvSpPr/>
                <p:nvPr/>
              </p:nvSpPr>
              <p:spPr>
                <a:xfrm flipH="1">
                  <a:off x="685541" y="3062706"/>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7" name="AutoShape 27">
                  <a:extLst>
                    <a:ext uri="{FF2B5EF4-FFF2-40B4-BE49-F238E27FC236}">
                      <a16:creationId xmlns:a16="http://schemas.microsoft.com/office/drawing/2014/main" id="{A2AAB62F-74B4-1D83-1773-833555548CEC}"/>
                    </a:ext>
                  </a:extLst>
                </p:cNvPr>
                <p:cNvSpPr/>
                <p:nvPr/>
              </p:nvSpPr>
              <p:spPr>
                <a:xfrm flipH="1">
                  <a:off x="685541" y="5371087"/>
                  <a:ext cx="685541" cy="0"/>
                </a:xfrm>
                <a:prstGeom prst="line">
                  <a:avLst/>
                </a:prstGeom>
                <a:ln w="50800" cap="flat">
                  <a:solidFill>
                    <a:srgbClr val="FF9430"/>
                  </a:solidFill>
                  <a:prstDash val="solid"/>
                  <a:headEnd type="diamond" w="lg" len="lg"/>
                  <a:tailEnd type="none" w="sm" len="sm"/>
                </a:ln>
              </p:spPr>
              <p:txBody>
                <a:bodyPr/>
                <a:lstStyle/>
                <a:p>
                  <a:endParaRPr lang="ar-EG"/>
                </a:p>
              </p:txBody>
            </p:sp>
          </p:grpSp>
          <p:sp>
            <p:nvSpPr>
              <p:cNvPr id="11" name="AutoShape 22">
                <a:extLst>
                  <a:ext uri="{FF2B5EF4-FFF2-40B4-BE49-F238E27FC236}">
                    <a16:creationId xmlns:a16="http://schemas.microsoft.com/office/drawing/2014/main" id="{42E742BB-629E-BB95-2278-E42B2E324BD6}"/>
                  </a:ext>
                </a:extLst>
              </p:cNvPr>
              <p:cNvSpPr/>
              <p:nvPr/>
            </p:nvSpPr>
            <p:spPr>
              <a:xfrm>
                <a:off x="14554200" y="7551496"/>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14" name="AutoShape 27">
                <a:extLst>
                  <a:ext uri="{FF2B5EF4-FFF2-40B4-BE49-F238E27FC236}">
                    <a16:creationId xmlns:a16="http://schemas.microsoft.com/office/drawing/2014/main" id="{53F1520F-5232-A05B-E81A-9C1D4A436385}"/>
                  </a:ext>
                </a:extLst>
              </p:cNvPr>
              <p:cNvSpPr/>
              <p:nvPr/>
            </p:nvSpPr>
            <p:spPr>
              <a:xfrm flipH="1">
                <a:off x="15228041" y="8420100"/>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37" name="AutoShape 22">
                <a:extLst>
                  <a:ext uri="{FF2B5EF4-FFF2-40B4-BE49-F238E27FC236}">
                    <a16:creationId xmlns:a16="http://schemas.microsoft.com/office/drawing/2014/main" id="{18AD0302-303D-E933-58DD-FC2FE62B12E2}"/>
                  </a:ext>
                </a:extLst>
              </p:cNvPr>
              <p:cNvSpPr/>
              <p:nvPr/>
            </p:nvSpPr>
            <p:spPr>
              <a:xfrm>
                <a:off x="14554200" y="9070433"/>
                <a:ext cx="685541" cy="0"/>
              </a:xfrm>
              <a:prstGeom prst="line">
                <a:avLst/>
              </a:prstGeom>
              <a:ln w="50800" cap="flat">
                <a:solidFill>
                  <a:srgbClr val="FF9430"/>
                </a:solidFill>
                <a:prstDash val="solid"/>
                <a:headEnd type="diamond" w="lg" len="lg"/>
                <a:tailEnd type="none" w="sm" len="sm"/>
              </a:ln>
            </p:spPr>
            <p:txBody>
              <a:bodyPr/>
              <a:lstStyle/>
              <a:p>
                <a:endParaRPr lang="ar-EG"/>
              </a:p>
            </p:txBody>
          </p:sp>
        </p:grpSp>
      </p:grpSp>
      <p:sp>
        <p:nvSpPr>
          <p:cNvPr id="38" name="TextBox 13">
            <a:extLst>
              <a:ext uri="{FF2B5EF4-FFF2-40B4-BE49-F238E27FC236}">
                <a16:creationId xmlns:a16="http://schemas.microsoft.com/office/drawing/2014/main" id="{D89D7298-4C5B-FEA6-F35E-2AF6B0B76CE5}"/>
              </a:ext>
            </a:extLst>
          </p:cNvPr>
          <p:cNvSpPr txBox="1"/>
          <p:nvPr/>
        </p:nvSpPr>
        <p:spPr>
          <a:xfrm>
            <a:off x="16097280" y="8000270"/>
            <a:ext cx="2607674" cy="766557"/>
          </a:xfrm>
          <a:prstGeom prst="rect">
            <a:avLst/>
          </a:prstGeom>
        </p:spPr>
        <p:txBody>
          <a:bodyPr lIns="0" tIns="0" rIns="0" bIns="0" rtlCol="0" anchor="t">
            <a:spAutoFit/>
          </a:bodyPr>
          <a:lstStyle/>
          <a:p>
            <a:pPr algn="ctr">
              <a:lnSpc>
                <a:spcPts val="3079"/>
              </a:lnSpc>
            </a:pPr>
            <a:r>
              <a:rPr lang="en-US" sz="2199" dirty="0">
                <a:solidFill>
                  <a:srgbClr val="FFFFFF"/>
                </a:solidFill>
                <a:latin typeface="Helvetica World"/>
                <a:ea typeface="Helvetica World"/>
                <a:cs typeface="Helvetica World"/>
                <a:sym typeface="Helvetica World"/>
              </a:rPr>
              <a:t>Department-wise analysis</a:t>
            </a:r>
          </a:p>
        </p:txBody>
      </p:sp>
      <p:sp>
        <p:nvSpPr>
          <p:cNvPr id="39" name="TextBox 10">
            <a:extLst>
              <a:ext uri="{FF2B5EF4-FFF2-40B4-BE49-F238E27FC236}">
                <a16:creationId xmlns:a16="http://schemas.microsoft.com/office/drawing/2014/main" id="{834C9332-AE60-5ADB-05CB-0E984A842C43}"/>
              </a:ext>
            </a:extLst>
          </p:cNvPr>
          <p:cNvSpPr txBox="1"/>
          <p:nvPr/>
        </p:nvSpPr>
        <p:spPr>
          <a:xfrm>
            <a:off x="11779949" y="8877300"/>
            <a:ext cx="2607674" cy="369012"/>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Create Roles</a:t>
            </a:r>
          </a:p>
        </p:txBody>
      </p:sp>
      <p:sp>
        <p:nvSpPr>
          <p:cNvPr id="40" name="TextBox 13">
            <a:extLst>
              <a:ext uri="{FF2B5EF4-FFF2-40B4-BE49-F238E27FC236}">
                <a16:creationId xmlns:a16="http://schemas.microsoft.com/office/drawing/2014/main" id="{AFD0513B-1611-0CF1-7A77-B5D8428BE4E9}"/>
              </a:ext>
            </a:extLst>
          </p:cNvPr>
          <p:cNvSpPr txBox="1"/>
          <p:nvPr/>
        </p:nvSpPr>
        <p:spPr>
          <a:xfrm>
            <a:off x="15767650" y="9405041"/>
            <a:ext cx="2607674" cy="766557"/>
          </a:xfrm>
          <a:prstGeom prst="rect">
            <a:avLst/>
          </a:prstGeom>
        </p:spPr>
        <p:txBody>
          <a:bodyPr lIns="0" tIns="0" rIns="0" bIns="0" rtlCol="0" anchor="t">
            <a:spAutoFit/>
          </a:bodyPr>
          <a:lstStyle/>
          <a:p>
            <a:pPr algn="ctr">
              <a:lnSpc>
                <a:spcPts val="3079"/>
              </a:lnSpc>
            </a:pPr>
            <a:r>
              <a:rPr lang="en-US" sz="2199" dirty="0">
                <a:solidFill>
                  <a:srgbClr val="FFFFFF"/>
                </a:solidFill>
                <a:latin typeface="Helvetica World"/>
                <a:ea typeface="Helvetica World"/>
                <a:cs typeface="Helvetica World"/>
                <a:sym typeface="Helvetica World"/>
              </a:rPr>
              <a:t>Implementation to service  </a:t>
            </a:r>
          </a:p>
        </p:txBody>
      </p:sp>
      <p:pic>
        <p:nvPicPr>
          <p:cNvPr id="23" name="Global Gourmet">
            <a:hlinkClick r:id="" action="ppaction://media"/>
            <a:extLst>
              <a:ext uri="{FF2B5EF4-FFF2-40B4-BE49-F238E27FC236}">
                <a16:creationId xmlns:a16="http://schemas.microsoft.com/office/drawing/2014/main" id="{5C90CA00-067E-79DA-752A-26D3BCEE52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9175" y="4746174"/>
            <a:ext cx="11379969" cy="5058357"/>
          </a:xfrm>
          <a:prstGeom prst="rect">
            <a:avLst/>
          </a:prstGeom>
        </p:spPr>
      </p:pic>
      <p:pic>
        <p:nvPicPr>
          <p:cNvPr id="24" name="Content Placeholder 7">
            <a:extLst>
              <a:ext uri="{FF2B5EF4-FFF2-40B4-BE49-F238E27FC236}">
                <a16:creationId xmlns:a16="http://schemas.microsoft.com/office/drawing/2014/main" id="{85F4E8E8-4D22-8F3A-C065-C62ED1878D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23" y="4686300"/>
            <a:ext cx="11664349" cy="5375929"/>
          </a:xfrm>
          <a:prstGeom prst="rect">
            <a:avLst/>
          </a:prstGeom>
        </p:spPr>
      </p:pic>
      <p:pic>
        <p:nvPicPr>
          <p:cNvPr id="28" name="Content Placeholder 5">
            <a:extLst>
              <a:ext uri="{FF2B5EF4-FFF2-40B4-BE49-F238E27FC236}">
                <a16:creationId xmlns:a16="http://schemas.microsoft.com/office/drawing/2014/main" id="{13015C09-4B4B-61B9-C138-0DA43690C8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89" y="4665679"/>
            <a:ext cx="11812534" cy="5454932"/>
          </a:xfrm>
          <a:prstGeom prst="rect">
            <a:avLst/>
          </a:prstGeom>
        </p:spPr>
      </p:pic>
      <p:pic>
        <p:nvPicPr>
          <p:cNvPr id="29" name="Content Placeholder 8">
            <a:extLst>
              <a:ext uri="{FF2B5EF4-FFF2-40B4-BE49-F238E27FC236}">
                <a16:creationId xmlns:a16="http://schemas.microsoft.com/office/drawing/2014/main" id="{1BB80D17-2CD2-0938-BD23-71D66FC611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877" y="4688963"/>
            <a:ext cx="11808083" cy="5454932"/>
          </a:xfrm>
          <a:prstGeom prst="rect">
            <a:avLst/>
          </a:prstGeom>
        </p:spPr>
      </p:pic>
      <p:pic>
        <p:nvPicPr>
          <p:cNvPr id="33" name="Content Placeholder 10">
            <a:extLst>
              <a:ext uri="{FF2B5EF4-FFF2-40B4-BE49-F238E27FC236}">
                <a16:creationId xmlns:a16="http://schemas.microsoft.com/office/drawing/2014/main" id="{70B5F409-4CAE-AF93-375B-557B0C0571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894" y="4700568"/>
            <a:ext cx="11848047" cy="5466611"/>
          </a:xfrm>
          <a:prstGeom prst="rect">
            <a:avLst/>
          </a:prstGeom>
        </p:spPr>
      </p:pic>
    </p:spTree>
    <p:extLst>
      <p:ext uri="{BB962C8B-B14F-4D97-AF65-F5344CB8AC3E}">
        <p14:creationId xmlns:p14="http://schemas.microsoft.com/office/powerpoint/2010/main" val="12069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par>
                                <p:cTn id="12" presetID="22" presetClass="entr" presetSubtype="1"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up)">
                                      <p:cBhvr>
                                        <p:cTn id="14" dur="500"/>
                                        <p:tgtEl>
                                          <p:spTgt spid="4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500"/>
                                        <p:tgtEl>
                                          <p:spTgt spid="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down)">
                                      <p:cBhvr>
                                        <p:cTn id="44" dur="500"/>
                                        <p:tgtEl>
                                          <p:spTgt spid="3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down)">
                                      <p:cBhvr>
                                        <p:cTn id="47" dur="500"/>
                                        <p:tgtEl>
                                          <p:spTgt spid="3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ipe(down)">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148334" fill="hold"/>
                                        <p:tgtEl>
                                          <p:spTgt spid="23"/>
                                        </p:tgtEl>
                                      </p:cBhvr>
                                    </p:cmd>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barn(inVertical)">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barn(inVertical)">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26" presetClass="entr" presetSubtype="0"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down)">
                                      <p:cBhvr>
                                        <p:cTn id="69" dur="580">
                                          <p:stCondLst>
                                            <p:cond delay="0"/>
                                          </p:stCondLst>
                                        </p:cTn>
                                        <p:tgtEl>
                                          <p:spTgt spid="29"/>
                                        </p:tgtEl>
                                      </p:cBhvr>
                                    </p:animEffect>
                                    <p:anim calcmode="lin" valueType="num">
                                      <p:cBhvr>
                                        <p:cTn id="70"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75" dur="26">
                                          <p:stCondLst>
                                            <p:cond delay="650"/>
                                          </p:stCondLst>
                                        </p:cTn>
                                        <p:tgtEl>
                                          <p:spTgt spid="29"/>
                                        </p:tgtEl>
                                      </p:cBhvr>
                                      <p:to x="100000" y="60000"/>
                                    </p:animScale>
                                    <p:animScale>
                                      <p:cBhvr>
                                        <p:cTn id="76" dur="166" decel="50000">
                                          <p:stCondLst>
                                            <p:cond delay="676"/>
                                          </p:stCondLst>
                                        </p:cTn>
                                        <p:tgtEl>
                                          <p:spTgt spid="29"/>
                                        </p:tgtEl>
                                      </p:cBhvr>
                                      <p:to x="100000" y="100000"/>
                                    </p:animScale>
                                    <p:animScale>
                                      <p:cBhvr>
                                        <p:cTn id="77" dur="26">
                                          <p:stCondLst>
                                            <p:cond delay="1312"/>
                                          </p:stCondLst>
                                        </p:cTn>
                                        <p:tgtEl>
                                          <p:spTgt spid="29"/>
                                        </p:tgtEl>
                                      </p:cBhvr>
                                      <p:to x="100000" y="80000"/>
                                    </p:animScale>
                                    <p:animScale>
                                      <p:cBhvr>
                                        <p:cTn id="78" dur="166" decel="50000">
                                          <p:stCondLst>
                                            <p:cond delay="1338"/>
                                          </p:stCondLst>
                                        </p:cTn>
                                        <p:tgtEl>
                                          <p:spTgt spid="29"/>
                                        </p:tgtEl>
                                      </p:cBhvr>
                                      <p:to x="100000" y="100000"/>
                                    </p:animScale>
                                    <p:animScale>
                                      <p:cBhvr>
                                        <p:cTn id="79" dur="26">
                                          <p:stCondLst>
                                            <p:cond delay="1642"/>
                                          </p:stCondLst>
                                        </p:cTn>
                                        <p:tgtEl>
                                          <p:spTgt spid="29"/>
                                        </p:tgtEl>
                                      </p:cBhvr>
                                      <p:to x="100000" y="90000"/>
                                    </p:animScale>
                                    <p:animScale>
                                      <p:cBhvr>
                                        <p:cTn id="80" dur="166" decel="50000">
                                          <p:stCondLst>
                                            <p:cond delay="1668"/>
                                          </p:stCondLst>
                                        </p:cTn>
                                        <p:tgtEl>
                                          <p:spTgt spid="29"/>
                                        </p:tgtEl>
                                      </p:cBhvr>
                                      <p:to x="100000" y="100000"/>
                                    </p:animScale>
                                    <p:animScale>
                                      <p:cBhvr>
                                        <p:cTn id="81" dur="26">
                                          <p:stCondLst>
                                            <p:cond delay="1808"/>
                                          </p:stCondLst>
                                        </p:cTn>
                                        <p:tgtEl>
                                          <p:spTgt spid="29"/>
                                        </p:tgtEl>
                                      </p:cBhvr>
                                      <p:to x="100000" y="95000"/>
                                    </p:animScale>
                                    <p:animScale>
                                      <p:cBhvr>
                                        <p:cTn id="82" dur="166" decel="50000">
                                          <p:stCondLst>
                                            <p:cond delay="1834"/>
                                          </p:stCondLst>
                                        </p:cTn>
                                        <p:tgtEl>
                                          <p:spTgt spid="29"/>
                                        </p:tgtEl>
                                      </p:cBhvr>
                                      <p:to x="100000" y="100000"/>
                                    </p:animScale>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circle(in)">
                                      <p:cBhvr>
                                        <p:cTn id="87"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8" fill="hold" display="0">
                  <p:stCondLst>
                    <p:cond delay="indefinite"/>
                  </p:stCondLst>
                </p:cTn>
                <p:tgtEl>
                  <p:spTgt spid="23"/>
                </p:tgtEl>
              </p:cMediaNode>
            </p:video>
            <p:seq concurrent="1" nextAc="seek">
              <p:cTn id="89" restart="whenNotActive" fill="hold" evtFilter="cancelBubble" nodeType="interactiveSeq">
                <p:stCondLst>
                  <p:cond evt="onClick" delay="0">
                    <p:tgtEl>
                      <p:spTgt spid="23"/>
                    </p:tgtEl>
                  </p:cond>
                </p:stCondLst>
                <p:endSync evt="end" delay="0">
                  <p:rtn val="all"/>
                </p:endSync>
                <p:childTnLst>
                  <p:par>
                    <p:cTn id="90" fill="hold">
                      <p:stCondLst>
                        <p:cond delay="0"/>
                      </p:stCondLst>
                      <p:childTnLst>
                        <p:par>
                          <p:cTn id="91" fill="hold">
                            <p:stCondLst>
                              <p:cond delay="0"/>
                            </p:stCondLst>
                            <p:childTnLst>
                              <p:par>
                                <p:cTn id="92" presetID="2" presetClass="mediacall" presetSubtype="0" fill="hold" nodeType="clickEffect">
                                  <p:stCondLst>
                                    <p:cond delay="0"/>
                                  </p:stCondLst>
                                  <p:childTnLst>
                                    <p:cmd type="call" cmd="togglePause">
                                      <p:cBhvr>
                                        <p:cTn id="93" dur="1" fill="hold"/>
                                        <p:tgtEl>
                                          <p:spTgt spid="23"/>
                                        </p:tgtEl>
                                      </p:cBhvr>
                                    </p:cmd>
                                  </p:childTnLst>
                                </p:cTn>
                              </p:par>
                            </p:childTnLst>
                          </p:cTn>
                        </p:par>
                      </p:childTnLst>
                    </p:cTn>
                  </p:par>
                </p:childTnLst>
              </p:cTn>
              <p:nextCondLst>
                <p:cond evt="onClick" delay="0">
                  <p:tgtEl>
                    <p:spTgt spid="23"/>
                  </p:tgtEl>
                </p:cond>
              </p:nextCondLst>
            </p:seq>
          </p:childTnLst>
        </p:cTn>
      </p:par>
    </p:tnLst>
    <p:bldLst>
      <p:bldP spid="5" grpId="0"/>
      <p:bldP spid="6" grpId="0"/>
      <p:bldP spid="7" grpId="0"/>
      <p:bldP spid="8" grpId="0"/>
      <p:bldP spid="9" grpId="0"/>
      <p:bldP spid="10" grpId="0"/>
      <p:bldP spid="12" grpId="0"/>
      <p:bldP spid="13" grpId="0"/>
      <p:bldP spid="15" grpId="0"/>
      <p:bldP spid="17" grpId="0"/>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EE37-E8D9-B779-F342-4954EDAE13AC}"/>
              </a:ext>
            </a:extLst>
          </p:cNvPr>
          <p:cNvSpPr>
            <a:spLocks noGrp="1"/>
          </p:cNvSpPr>
          <p:nvPr>
            <p:ph type="title"/>
          </p:nvPr>
        </p:nvSpPr>
        <p:spPr>
          <a:xfrm>
            <a:off x="973395" y="943899"/>
            <a:ext cx="13878231" cy="1835974"/>
          </a:xfrm>
        </p:spPr>
        <p:txBody>
          <a:bodyPr>
            <a:normAutofit/>
          </a:bodyPr>
          <a:lstStyle/>
          <a:p>
            <a:r>
              <a:rPr lang="en-US">
                <a:latin typeface="+mj-lt"/>
                <a:ea typeface="+mj-ea"/>
                <a:cs typeface="+mj-cs"/>
                <a:sym typeface="Helvetica World Bold"/>
              </a:rPr>
              <a:t>Conclusion</a:t>
            </a:r>
            <a:endParaRPr lang="en-US" dirty="0"/>
          </a:p>
        </p:txBody>
      </p:sp>
      <p:sp>
        <p:nvSpPr>
          <p:cNvPr id="3" name="Content Placeholder 2">
            <a:extLst>
              <a:ext uri="{FF2B5EF4-FFF2-40B4-BE49-F238E27FC236}">
                <a16:creationId xmlns:a16="http://schemas.microsoft.com/office/drawing/2014/main" id="{C2906E8B-515B-1EAE-54F3-031989D12EC3}"/>
              </a:ext>
            </a:extLst>
          </p:cNvPr>
          <p:cNvSpPr>
            <a:spLocks noGrp="1"/>
          </p:cNvSpPr>
          <p:nvPr>
            <p:ph idx="1"/>
          </p:nvPr>
        </p:nvSpPr>
        <p:spPr>
          <a:xfrm>
            <a:off x="1654966" y="3078321"/>
            <a:ext cx="8704694" cy="6294277"/>
          </a:xfrm>
        </p:spPr>
        <p:txBody>
          <a:bodyPr>
            <a:normAutofit/>
          </a:bodyPr>
          <a:lstStyle/>
          <a:p>
            <a:r>
              <a:rPr lang="en-US" dirty="0">
                <a:latin typeface="+mj-lt"/>
                <a:ea typeface="+mj-ea"/>
                <a:cs typeface="+mj-cs"/>
                <a:sym typeface="Helvetica World"/>
              </a:rPr>
              <a:t>The project provides valuable insights into business operations, enabling a comprehensive analysis across departments. </a:t>
            </a:r>
            <a:r>
              <a:rPr lang="en-US">
                <a:latin typeface="+mj-lt"/>
                <a:ea typeface="+mj-ea"/>
                <a:cs typeface="+mj-cs"/>
                <a:sym typeface="Helvetica World"/>
              </a:rPr>
              <a:t>Key focus areas included data cleaning for accuracy, establishing relationships in the database for a structured view, and feature engineering to enhance predictive capabilities. </a:t>
            </a:r>
            <a:r>
              <a:rPr lang="en-US" dirty="0">
                <a:latin typeface="+mj-lt"/>
                <a:ea typeface="+mj-ea"/>
                <a:cs typeface="+mj-cs"/>
                <a:sym typeface="Helvetica World"/>
              </a:rPr>
              <a:t>The model developed from this data helps forecast critical metrics, supporting better decision-making in areas like sales, inventory management, and customer trends.</a:t>
            </a:r>
          </a:p>
          <a:p>
            <a:endParaRPr lang="en-US" dirty="0"/>
          </a:p>
        </p:txBody>
      </p:sp>
      <p:pic>
        <p:nvPicPr>
          <p:cNvPr id="4" name="Picture 3">
            <a:extLst>
              <a:ext uri="{FF2B5EF4-FFF2-40B4-BE49-F238E27FC236}">
                <a16:creationId xmlns:a16="http://schemas.microsoft.com/office/drawing/2014/main" id="{D23B1491-FA5A-C514-D084-A41735FF8EF4}"/>
              </a:ext>
            </a:extLst>
          </p:cNvPr>
          <p:cNvPicPr>
            <a:picLocks noChangeAspect="1"/>
          </p:cNvPicPr>
          <p:nvPr/>
        </p:nvPicPr>
        <p:blipFill>
          <a:blip r:embed="rId3">
            <a:extLst>
              <a:ext uri="{28A0092B-C50C-407E-A947-70E740481C1C}">
                <a14:useLocalDpi xmlns:a14="http://schemas.microsoft.com/office/drawing/2010/main" val="0"/>
              </a:ext>
            </a:extLst>
          </a:blip>
          <a:srcRect l="3143" r="1727" b="2"/>
          <a:stretch/>
        </p:blipFill>
        <p:spPr>
          <a:xfrm>
            <a:off x="11327464" y="3078319"/>
            <a:ext cx="5987850" cy="629427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608703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p:nvPr/>
        </p:nvGrpSpPr>
        <p:grpSpPr>
          <a:xfrm>
            <a:off x="10569565" y="2924478"/>
            <a:ext cx="7176497" cy="6912986"/>
            <a:chOff x="0" y="0"/>
            <a:chExt cx="3255685" cy="3136141"/>
          </a:xfrm>
        </p:grpSpPr>
        <p:sp>
          <p:nvSpPr>
            <p:cNvPr id="3" name="Freeform 3"/>
            <p:cNvSpPr/>
            <p:nvPr/>
          </p:nvSpPr>
          <p:spPr>
            <a:xfrm>
              <a:off x="0" y="0"/>
              <a:ext cx="3255685" cy="3136141"/>
            </a:xfrm>
            <a:custGeom>
              <a:avLst/>
              <a:gdLst/>
              <a:ahLst/>
              <a:cxnLst/>
              <a:rect l="l" t="t" r="r" b="b"/>
              <a:pathLst>
                <a:path w="3255685" h="3136141">
                  <a:moveTo>
                    <a:pt x="0" y="0"/>
                  </a:moveTo>
                  <a:lnTo>
                    <a:pt x="3255685" y="0"/>
                  </a:lnTo>
                  <a:lnTo>
                    <a:pt x="3255685" y="3136141"/>
                  </a:lnTo>
                  <a:lnTo>
                    <a:pt x="0" y="3136141"/>
                  </a:lnTo>
                  <a:close/>
                </a:path>
              </a:pathLst>
            </a:custGeom>
            <a:solidFill>
              <a:srgbClr val="FF9430"/>
            </a:solidFill>
          </p:spPr>
          <p:txBody>
            <a:bodyPr/>
            <a:lstStyle/>
            <a:p>
              <a:endParaRPr lang="ar-EG"/>
            </a:p>
          </p:txBody>
        </p:sp>
        <p:sp>
          <p:nvSpPr>
            <p:cNvPr id="4" name="TextBox 4"/>
            <p:cNvSpPr txBox="1"/>
            <p:nvPr/>
          </p:nvSpPr>
          <p:spPr>
            <a:xfrm>
              <a:off x="0" y="-28575"/>
              <a:ext cx="3255685" cy="3164716"/>
            </a:xfrm>
            <a:prstGeom prst="rect">
              <a:avLst/>
            </a:prstGeom>
          </p:spPr>
          <p:txBody>
            <a:bodyPr lIns="50800" tIns="50800" rIns="50800" bIns="50800" rtlCol="0" anchor="ctr"/>
            <a:lstStyle/>
            <a:p>
              <a:pPr algn="ctr">
                <a:lnSpc>
                  <a:spcPts val="1540"/>
                </a:lnSpc>
                <a:spcBef>
                  <a:spcPct val="0"/>
                </a:spcBef>
              </a:pPr>
              <a:endParaRPr/>
            </a:p>
          </p:txBody>
        </p:sp>
      </p:grpSp>
      <p:sp>
        <p:nvSpPr>
          <p:cNvPr id="9" name="TextBox 9"/>
          <p:cNvSpPr txBox="1"/>
          <p:nvPr/>
        </p:nvSpPr>
        <p:spPr>
          <a:xfrm>
            <a:off x="1535627" y="2290368"/>
            <a:ext cx="5795892" cy="488980"/>
          </a:xfrm>
          <a:prstGeom prst="rect">
            <a:avLst/>
          </a:prstGeom>
        </p:spPr>
        <p:txBody>
          <a:bodyPr wrap="square" lIns="0" tIns="0" rIns="0" bIns="0" rtlCol="0" anchor="t">
            <a:spAutoFit/>
          </a:bodyPr>
          <a:lstStyle/>
          <a:p>
            <a:pPr algn="l">
              <a:lnSpc>
                <a:spcPts val="3001"/>
              </a:lnSpc>
            </a:pPr>
            <a:r>
              <a:rPr lang="en-US" sz="6600" b="1" dirty="0">
                <a:solidFill>
                  <a:srgbClr val="FFFFFF"/>
                </a:solidFill>
                <a:latin typeface="Helvetica World Bold"/>
                <a:ea typeface="Helvetica World Bold"/>
                <a:cs typeface="Helvetica World Bold"/>
                <a:sym typeface="Helvetica World Bold"/>
              </a:rPr>
              <a:t>THANK</a:t>
            </a:r>
            <a:r>
              <a:rPr lang="en-US" b="1" dirty="0">
                <a:solidFill>
                  <a:srgbClr val="FFFFFF"/>
                </a:solidFill>
                <a:latin typeface="Helvetica World Bold"/>
                <a:ea typeface="Helvetica World Bold"/>
                <a:cs typeface="Helvetica World Bold"/>
                <a:sym typeface="Helvetica World Bold"/>
              </a:rPr>
              <a:t> </a:t>
            </a:r>
            <a:r>
              <a:rPr lang="en-US" sz="6600" b="1" dirty="0">
                <a:solidFill>
                  <a:srgbClr val="FFFFFF"/>
                </a:solidFill>
                <a:latin typeface="Helvetica World Bold"/>
                <a:ea typeface="Helvetica World Bold"/>
                <a:cs typeface="Helvetica World Bold"/>
                <a:sym typeface="Helvetica World Bold"/>
              </a:rPr>
              <a:t>YOU</a:t>
            </a:r>
          </a:p>
        </p:txBody>
      </p:sp>
      <p:grpSp>
        <p:nvGrpSpPr>
          <p:cNvPr id="11" name="Group 11"/>
          <p:cNvGrpSpPr/>
          <p:nvPr/>
        </p:nvGrpSpPr>
        <p:grpSpPr>
          <a:xfrm>
            <a:off x="17746062" y="2010306"/>
            <a:ext cx="899502" cy="914172"/>
            <a:chOff x="0" y="0"/>
            <a:chExt cx="646107" cy="656644"/>
          </a:xfrm>
        </p:grpSpPr>
        <p:sp>
          <p:nvSpPr>
            <p:cNvPr id="12" name="Freeform 12"/>
            <p:cNvSpPr/>
            <p:nvPr/>
          </p:nvSpPr>
          <p:spPr>
            <a:xfrm>
              <a:off x="0" y="0"/>
              <a:ext cx="646107" cy="656644"/>
            </a:xfrm>
            <a:custGeom>
              <a:avLst/>
              <a:gdLst/>
              <a:ahLst/>
              <a:cxnLst/>
              <a:rect l="l" t="t" r="r" b="b"/>
              <a:pathLst>
                <a:path w="646107" h="656644">
                  <a:moveTo>
                    <a:pt x="0" y="0"/>
                  </a:moveTo>
                  <a:lnTo>
                    <a:pt x="646107" y="0"/>
                  </a:lnTo>
                  <a:lnTo>
                    <a:pt x="646107" y="656644"/>
                  </a:lnTo>
                  <a:lnTo>
                    <a:pt x="0" y="656644"/>
                  </a:lnTo>
                  <a:close/>
                </a:path>
              </a:pathLst>
            </a:custGeom>
            <a:solidFill>
              <a:srgbClr val="FF9430"/>
            </a:solidFill>
          </p:spPr>
          <p:txBody>
            <a:bodyPr/>
            <a:lstStyle/>
            <a:p>
              <a:endParaRPr lang="ar-EG"/>
            </a:p>
          </p:txBody>
        </p:sp>
        <p:sp>
          <p:nvSpPr>
            <p:cNvPr id="13" name="TextBox 13"/>
            <p:cNvSpPr txBox="1"/>
            <p:nvPr/>
          </p:nvSpPr>
          <p:spPr>
            <a:xfrm>
              <a:off x="0" y="-9525"/>
              <a:ext cx="646107" cy="666169"/>
            </a:xfrm>
            <a:prstGeom prst="rect">
              <a:avLst/>
            </a:prstGeom>
          </p:spPr>
          <p:txBody>
            <a:bodyPr lIns="50800" tIns="50800" rIns="50800" bIns="50800" rtlCol="0" anchor="ctr"/>
            <a:lstStyle/>
            <a:p>
              <a:pPr algn="ctr">
                <a:lnSpc>
                  <a:spcPts val="979"/>
                </a:lnSpc>
                <a:spcBef>
                  <a:spcPct val="0"/>
                </a:spcBef>
              </a:pPr>
              <a:endParaRPr/>
            </a:p>
          </p:txBody>
        </p:sp>
      </p:grpSp>
      <p:grpSp>
        <p:nvGrpSpPr>
          <p:cNvPr id="14" name="Group 14"/>
          <p:cNvGrpSpPr/>
          <p:nvPr/>
        </p:nvGrpSpPr>
        <p:grpSpPr>
          <a:xfrm>
            <a:off x="10569565" y="8923292"/>
            <a:ext cx="899502" cy="914172"/>
            <a:chOff x="0" y="0"/>
            <a:chExt cx="646107" cy="656644"/>
          </a:xfrm>
        </p:grpSpPr>
        <p:sp>
          <p:nvSpPr>
            <p:cNvPr id="15" name="Freeform 15"/>
            <p:cNvSpPr/>
            <p:nvPr/>
          </p:nvSpPr>
          <p:spPr>
            <a:xfrm>
              <a:off x="0" y="0"/>
              <a:ext cx="646107" cy="656644"/>
            </a:xfrm>
            <a:custGeom>
              <a:avLst/>
              <a:gdLst/>
              <a:ahLst/>
              <a:cxnLst/>
              <a:rect l="l" t="t" r="r" b="b"/>
              <a:pathLst>
                <a:path w="646107" h="656644">
                  <a:moveTo>
                    <a:pt x="0" y="0"/>
                  </a:moveTo>
                  <a:lnTo>
                    <a:pt x="646107" y="0"/>
                  </a:lnTo>
                  <a:lnTo>
                    <a:pt x="646107" y="656644"/>
                  </a:lnTo>
                  <a:lnTo>
                    <a:pt x="0" y="656644"/>
                  </a:lnTo>
                  <a:close/>
                </a:path>
              </a:pathLst>
            </a:custGeom>
            <a:solidFill>
              <a:srgbClr val="CD6918"/>
            </a:solidFill>
          </p:spPr>
          <p:txBody>
            <a:bodyPr/>
            <a:lstStyle/>
            <a:p>
              <a:endParaRPr lang="ar-EG"/>
            </a:p>
          </p:txBody>
        </p:sp>
        <p:sp>
          <p:nvSpPr>
            <p:cNvPr id="16" name="TextBox 16"/>
            <p:cNvSpPr txBox="1"/>
            <p:nvPr/>
          </p:nvSpPr>
          <p:spPr>
            <a:xfrm>
              <a:off x="0" y="-9525"/>
              <a:ext cx="646107" cy="666169"/>
            </a:xfrm>
            <a:prstGeom prst="rect">
              <a:avLst/>
            </a:prstGeom>
          </p:spPr>
          <p:txBody>
            <a:bodyPr lIns="50800" tIns="50800" rIns="50800" bIns="50800" rtlCol="0" anchor="ctr"/>
            <a:lstStyle/>
            <a:p>
              <a:pPr algn="ctr">
                <a:lnSpc>
                  <a:spcPts val="979"/>
                </a:lnSpc>
                <a:spcBef>
                  <a:spcPct val="0"/>
                </a:spcBef>
              </a:pPr>
              <a:endParaRPr/>
            </a:p>
          </p:txBody>
        </p:sp>
      </p:grpSp>
      <p:sp>
        <p:nvSpPr>
          <p:cNvPr id="17" name="Freeform 17"/>
          <p:cNvSpPr/>
          <p:nvPr/>
        </p:nvSpPr>
        <p:spPr>
          <a:xfrm rot="-5400000" flipH="1">
            <a:off x="8031194" y="696524"/>
            <a:ext cx="7459693" cy="7459693"/>
          </a:xfrm>
          <a:custGeom>
            <a:avLst/>
            <a:gdLst/>
            <a:ahLst/>
            <a:cxnLst/>
            <a:rect l="l" t="t" r="r" b="b"/>
            <a:pathLst>
              <a:path w="7459693" h="7459693">
                <a:moveTo>
                  <a:pt x="7459693" y="0"/>
                </a:moveTo>
                <a:lnTo>
                  <a:pt x="0" y="0"/>
                </a:lnTo>
                <a:lnTo>
                  <a:pt x="0" y="7459692"/>
                </a:lnTo>
                <a:lnTo>
                  <a:pt x="7459693" y="7459692"/>
                </a:lnTo>
                <a:lnTo>
                  <a:pt x="745969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21" name="AutoShape 21"/>
          <p:cNvSpPr/>
          <p:nvPr/>
        </p:nvSpPr>
        <p:spPr>
          <a:xfrm flipV="1">
            <a:off x="3851658" y="8923292"/>
            <a:ext cx="0" cy="560399"/>
          </a:xfrm>
          <a:prstGeom prst="line">
            <a:avLst/>
          </a:prstGeom>
          <a:ln w="38100" cap="flat">
            <a:solidFill>
              <a:srgbClr val="FFFFFF"/>
            </a:solidFill>
            <a:prstDash val="solid"/>
            <a:headEnd type="none" w="sm" len="sm"/>
            <a:tailEnd type="none" w="sm" len="sm"/>
          </a:ln>
        </p:spPr>
        <p:txBody>
          <a:bodyPr/>
          <a:lstStyle/>
          <a:p>
            <a:endParaRPr lang="ar-EG"/>
          </a:p>
        </p:txBody>
      </p:sp>
      <p:pic>
        <p:nvPicPr>
          <p:cNvPr id="31" name="Picture 30">
            <a:extLst>
              <a:ext uri="{FF2B5EF4-FFF2-40B4-BE49-F238E27FC236}">
                <a16:creationId xmlns:a16="http://schemas.microsoft.com/office/drawing/2014/main" id="{08AD6025-453F-9E9C-7C9B-CE02EEE2F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92389">
            <a:off x="9928851" y="2122102"/>
            <a:ext cx="5724869" cy="53623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6" name="Title 1">
            <a:extLst>
              <a:ext uri="{FF2B5EF4-FFF2-40B4-BE49-F238E27FC236}">
                <a16:creationId xmlns:a16="http://schemas.microsoft.com/office/drawing/2014/main" id="{2D7DD129-7CE1-6D9F-7AFE-B488CFB56295}"/>
              </a:ext>
            </a:extLst>
          </p:cNvPr>
          <p:cNvSpPr txBox="1">
            <a:spLocks/>
          </p:cNvSpPr>
          <p:nvPr/>
        </p:nvSpPr>
        <p:spPr>
          <a:xfrm>
            <a:off x="1016261" y="4707840"/>
            <a:ext cx="5617322" cy="1017059"/>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3200" dirty="0">
                <a:solidFill>
                  <a:srgbClr val="FFFFFF"/>
                </a:solidFill>
                <a:latin typeface="Helvetica World"/>
                <a:ea typeface="Helvetica World"/>
                <a:cs typeface="Helvetica World"/>
              </a:rPr>
              <a:t>We’d be happy to hear any feedback or suggestions you might have!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par>
                                <p:cTn id="8" presetID="22"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1250"/>
                                        <p:tgtEl>
                                          <p:spTgt spid="2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up)">
                                      <p:cBhvr>
                                        <p:cTn id="13" dur="125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nodeType="clickEffect">
                                  <p:stCondLst>
                                    <p:cond delay="0"/>
                                  </p:stCondLst>
                                  <p:childTnLst>
                                    <p:animRot by="120000">
                                      <p:cBhvr>
                                        <p:cTn id="17" dur="100" fill="hold">
                                          <p:stCondLst>
                                            <p:cond delay="0"/>
                                          </p:stCondLst>
                                        </p:cTn>
                                        <p:tgtEl>
                                          <p:spTgt spid="36">
                                            <p:txEl>
                                              <p:pRg st="0" end="0"/>
                                            </p:txEl>
                                          </p:spTgt>
                                        </p:tgtEl>
                                        <p:attrNameLst>
                                          <p:attrName>r</p:attrName>
                                        </p:attrNameLst>
                                      </p:cBhvr>
                                    </p:animRot>
                                    <p:animRot by="-240000">
                                      <p:cBhvr>
                                        <p:cTn id="18" dur="200" fill="hold">
                                          <p:stCondLst>
                                            <p:cond delay="200"/>
                                          </p:stCondLst>
                                        </p:cTn>
                                        <p:tgtEl>
                                          <p:spTgt spid="36">
                                            <p:txEl>
                                              <p:pRg st="0" end="0"/>
                                            </p:txEl>
                                          </p:spTgt>
                                        </p:tgtEl>
                                        <p:attrNameLst>
                                          <p:attrName>r</p:attrName>
                                        </p:attrNameLst>
                                      </p:cBhvr>
                                    </p:animRot>
                                    <p:animRot by="240000">
                                      <p:cBhvr>
                                        <p:cTn id="19" dur="200" fill="hold">
                                          <p:stCondLst>
                                            <p:cond delay="400"/>
                                          </p:stCondLst>
                                        </p:cTn>
                                        <p:tgtEl>
                                          <p:spTgt spid="36">
                                            <p:txEl>
                                              <p:pRg st="0" end="0"/>
                                            </p:txEl>
                                          </p:spTgt>
                                        </p:tgtEl>
                                        <p:attrNameLst>
                                          <p:attrName>r</p:attrName>
                                        </p:attrNameLst>
                                      </p:cBhvr>
                                    </p:animRot>
                                    <p:animRot by="-240000">
                                      <p:cBhvr>
                                        <p:cTn id="20" dur="200" fill="hold">
                                          <p:stCondLst>
                                            <p:cond delay="600"/>
                                          </p:stCondLst>
                                        </p:cTn>
                                        <p:tgtEl>
                                          <p:spTgt spid="36">
                                            <p:txEl>
                                              <p:pRg st="0" end="0"/>
                                            </p:txEl>
                                          </p:spTgt>
                                        </p:tgtEl>
                                        <p:attrNameLst>
                                          <p:attrName>r</p:attrName>
                                        </p:attrNameLst>
                                      </p:cBhvr>
                                    </p:animRot>
                                    <p:animRot by="120000">
                                      <p:cBhvr>
                                        <p:cTn id="21" dur="200" fill="hold">
                                          <p:stCondLst>
                                            <p:cond delay="800"/>
                                          </p:stCondLst>
                                        </p:cTn>
                                        <p:tgtEl>
                                          <p:spTgt spid="36">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5"/>
          <p:cNvGrpSpPr/>
          <p:nvPr/>
        </p:nvGrpSpPr>
        <p:grpSpPr>
          <a:xfrm>
            <a:off x="11331149" y="678983"/>
            <a:ext cx="6964471" cy="9685249"/>
            <a:chOff x="0" y="0"/>
            <a:chExt cx="6350000" cy="6350000"/>
          </a:xfrm>
        </p:grpSpPr>
        <p:sp>
          <p:nvSpPr>
            <p:cNvPr id="6" name="Freeform 6"/>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2"/>
              <a:stretch>
                <a:fillRect l="-25000" r="-25000"/>
              </a:stretch>
            </a:blipFill>
          </p:spPr>
          <p:txBody>
            <a:bodyPr/>
            <a:lstStyle/>
            <a:p>
              <a:endParaRPr lang="ar-EG"/>
            </a:p>
          </p:txBody>
        </p:sp>
      </p:grpSp>
      <p:sp>
        <p:nvSpPr>
          <p:cNvPr id="7" name="TextBox 7"/>
          <p:cNvSpPr txBox="1"/>
          <p:nvPr/>
        </p:nvSpPr>
        <p:spPr>
          <a:xfrm>
            <a:off x="975448" y="678983"/>
            <a:ext cx="8921198" cy="681340"/>
          </a:xfrm>
          <a:prstGeom prst="rect">
            <a:avLst/>
          </a:prstGeom>
        </p:spPr>
        <p:txBody>
          <a:bodyPr lIns="0" tIns="0" rIns="0" bIns="0" rtlCol="0" anchor="t">
            <a:spAutoFit/>
          </a:bodyPr>
          <a:lstStyle/>
          <a:p>
            <a:pPr algn="l">
              <a:lnSpc>
                <a:spcPts val="4950"/>
              </a:lnSpc>
            </a:pPr>
            <a:r>
              <a:rPr lang="en-US" sz="4800" b="1" dirty="0">
                <a:solidFill>
                  <a:srgbClr val="FF9430"/>
                </a:solidFill>
                <a:latin typeface="Helvetica World Bold"/>
                <a:ea typeface="Helvetica World Bold"/>
                <a:cs typeface="Helvetica World Bold"/>
                <a:sym typeface="Helvetica World Bold"/>
              </a:rPr>
              <a:t>Our</a:t>
            </a:r>
            <a:r>
              <a:rPr lang="en-US" sz="7200" b="1" dirty="0">
                <a:solidFill>
                  <a:srgbClr val="FFFFFF"/>
                </a:solidFill>
                <a:latin typeface="Helvetica World Bold"/>
                <a:ea typeface="Helvetica World Bold"/>
                <a:cs typeface="Helvetica World Bold"/>
                <a:sym typeface="Helvetica World Bold"/>
              </a:rPr>
              <a:t> </a:t>
            </a:r>
            <a:r>
              <a:rPr lang="en-US" sz="4800" b="1" dirty="0">
                <a:solidFill>
                  <a:srgbClr val="FF9430"/>
                </a:solidFill>
                <a:latin typeface="Helvetica World Bold"/>
                <a:ea typeface="Helvetica World Bold"/>
                <a:cs typeface="Helvetica World Bold"/>
                <a:sym typeface="Helvetica World Bold"/>
              </a:rPr>
              <a:t>Company</a:t>
            </a:r>
          </a:p>
        </p:txBody>
      </p:sp>
      <p:sp>
        <p:nvSpPr>
          <p:cNvPr id="8" name="TextBox 8"/>
          <p:cNvSpPr txBox="1"/>
          <p:nvPr/>
        </p:nvSpPr>
        <p:spPr>
          <a:xfrm>
            <a:off x="1040761" y="1400328"/>
            <a:ext cx="8524595" cy="2361352"/>
          </a:xfrm>
          <a:prstGeom prst="rect">
            <a:avLst/>
          </a:prstGeom>
        </p:spPr>
        <p:txBody>
          <a:bodyPr lIns="0" tIns="0" rIns="0" bIns="0" rtlCol="0" anchor="t">
            <a:spAutoFit/>
          </a:bodyPr>
          <a:lstStyle/>
          <a:p>
            <a:pPr algn="l">
              <a:lnSpc>
                <a:spcPts val="3079"/>
              </a:lnSpc>
            </a:pPr>
            <a:r>
              <a:rPr lang="en-US" sz="2400" dirty="0"/>
              <a:t>Global Gourmet is an international food distribution company that delivers gourmet ingredients globally, managing various business aspects like sales, logistics, and customer service. Known for high-quality products, efficient order processing, and a vast network of suppliers and shippers worldwide</a:t>
            </a:r>
            <a:endParaRPr lang="en-US" sz="2199" dirty="0">
              <a:latin typeface="Helvetica World"/>
              <a:ea typeface="Helvetica World"/>
              <a:cs typeface="Helvetica World"/>
              <a:sym typeface="Helvetica World"/>
            </a:endParaRPr>
          </a:p>
        </p:txBody>
      </p:sp>
      <p:sp>
        <p:nvSpPr>
          <p:cNvPr id="9" name="TextBox 9"/>
          <p:cNvSpPr txBox="1"/>
          <p:nvPr/>
        </p:nvSpPr>
        <p:spPr>
          <a:xfrm>
            <a:off x="1051648" y="3765281"/>
            <a:ext cx="6427417" cy="574003"/>
          </a:xfrm>
          <a:prstGeom prst="rect">
            <a:avLst/>
          </a:prstGeom>
        </p:spPr>
        <p:txBody>
          <a:bodyPr lIns="0" tIns="0" rIns="0" bIns="0" rtlCol="0" anchor="t">
            <a:spAutoFit/>
          </a:bodyPr>
          <a:lstStyle>
            <a:defPPr>
              <a:defRPr lang="en-US"/>
            </a:defPPr>
            <a:lvl1pPr>
              <a:lnSpc>
                <a:spcPts val="5069"/>
              </a:lnSpc>
              <a:defRPr sz="2800" b="1">
                <a:solidFill>
                  <a:srgbClr val="FF9430"/>
                </a:solidFill>
                <a:latin typeface="Helvetica World Bold"/>
                <a:ea typeface="Helvetica World Bold"/>
                <a:cs typeface="Helvetica World Bold"/>
              </a:defRPr>
            </a:lvl1pPr>
          </a:lstStyle>
          <a:p>
            <a:r>
              <a:rPr lang="en-US" dirty="0">
                <a:sym typeface="Helvetica World Bold"/>
              </a:rPr>
              <a:t>Mission</a:t>
            </a:r>
          </a:p>
        </p:txBody>
      </p:sp>
      <p:sp>
        <p:nvSpPr>
          <p:cNvPr id="10" name="TextBox 10"/>
          <p:cNvSpPr txBox="1"/>
          <p:nvPr/>
        </p:nvSpPr>
        <p:spPr>
          <a:xfrm>
            <a:off x="1051648" y="4602562"/>
            <a:ext cx="10279502" cy="776110"/>
          </a:xfrm>
          <a:prstGeom prst="rect">
            <a:avLst/>
          </a:prstGeom>
        </p:spPr>
        <p:txBody>
          <a:bodyPr lIns="0" tIns="0" rIns="0" bIns="0" rtlCol="0" anchor="t">
            <a:spAutoFit/>
          </a:bodyPr>
          <a:lstStyle/>
          <a:p>
            <a:pPr algn="l">
              <a:lnSpc>
                <a:spcPts val="3079"/>
              </a:lnSpc>
            </a:pPr>
            <a:r>
              <a:rPr lang="en-US" sz="2400" dirty="0"/>
              <a:t>To provide high-quality gourmet ingredients and products globally, ensuring efficient and reliable service to our customers.</a:t>
            </a:r>
            <a:endParaRPr lang="en-US" sz="2199" dirty="0">
              <a:latin typeface="Helvetica World"/>
              <a:ea typeface="Helvetica World"/>
              <a:cs typeface="Helvetica World"/>
              <a:sym typeface="Helvetica World"/>
            </a:endParaRPr>
          </a:p>
        </p:txBody>
      </p:sp>
      <p:sp>
        <p:nvSpPr>
          <p:cNvPr id="13" name="TextBox 9">
            <a:extLst>
              <a:ext uri="{FF2B5EF4-FFF2-40B4-BE49-F238E27FC236}">
                <a16:creationId xmlns:a16="http://schemas.microsoft.com/office/drawing/2014/main" id="{A28AC0F2-129B-92EB-32C5-205F3352F3F2}"/>
              </a:ext>
            </a:extLst>
          </p:cNvPr>
          <p:cNvSpPr txBox="1"/>
          <p:nvPr/>
        </p:nvSpPr>
        <p:spPr>
          <a:xfrm>
            <a:off x="1051647" y="5544553"/>
            <a:ext cx="6427417" cy="568425"/>
          </a:xfrm>
          <a:prstGeom prst="rect">
            <a:avLst/>
          </a:prstGeom>
        </p:spPr>
        <p:txBody>
          <a:bodyPr lIns="0" tIns="0" rIns="0" bIns="0" rtlCol="0" anchor="t">
            <a:spAutoFit/>
          </a:bodyPr>
          <a:lstStyle/>
          <a:p>
            <a:pPr algn="l">
              <a:lnSpc>
                <a:spcPts val="5069"/>
              </a:lnSpc>
            </a:pPr>
            <a:r>
              <a:rPr lang="en-US" sz="2800" b="1" dirty="0">
                <a:solidFill>
                  <a:srgbClr val="FF9430"/>
                </a:solidFill>
                <a:latin typeface="Helvetica World Bold"/>
                <a:ea typeface="Helvetica World Bold"/>
                <a:cs typeface="Helvetica World Bold"/>
              </a:rPr>
              <a:t>Vision</a:t>
            </a:r>
            <a:r>
              <a:rPr lang="en-US" sz="2800" b="1" dirty="0">
                <a:solidFill>
                  <a:srgbClr val="FFFFFF"/>
                </a:solidFill>
                <a:latin typeface="Helvetica World Bold"/>
                <a:ea typeface="Helvetica World Bold"/>
                <a:cs typeface="Helvetica World Bold"/>
                <a:sym typeface="Helvetica World Bold"/>
              </a:rPr>
              <a:t> </a:t>
            </a:r>
          </a:p>
        </p:txBody>
      </p:sp>
      <p:sp>
        <p:nvSpPr>
          <p:cNvPr id="14" name="TextBox 10">
            <a:extLst>
              <a:ext uri="{FF2B5EF4-FFF2-40B4-BE49-F238E27FC236}">
                <a16:creationId xmlns:a16="http://schemas.microsoft.com/office/drawing/2014/main" id="{D1705200-2A27-B849-86E1-2B151637984A}"/>
              </a:ext>
            </a:extLst>
          </p:cNvPr>
          <p:cNvSpPr txBox="1"/>
          <p:nvPr/>
        </p:nvSpPr>
        <p:spPr>
          <a:xfrm>
            <a:off x="1051647" y="6293348"/>
            <a:ext cx="10279502" cy="776110"/>
          </a:xfrm>
          <a:prstGeom prst="rect">
            <a:avLst/>
          </a:prstGeom>
        </p:spPr>
        <p:txBody>
          <a:bodyPr lIns="0" tIns="0" rIns="0" bIns="0" rtlCol="0" anchor="t">
            <a:spAutoFit/>
          </a:bodyPr>
          <a:lstStyle/>
          <a:p>
            <a:pPr algn="l">
              <a:lnSpc>
                <a:spcPts val="3079"/>
              </a:lnSpc>
            </a:pPr>
            <a:r>
              <a:rPr lang="en-US" sz="2400" dirty="0"/>
              <a:t>To be the leading provider of gourmet ingredients worldwide, recognized for excellence in quality, service, and logistics.</a:t>
            </a:r>
            <a:endParaRPr lang="en-US" sz="2199" dirty="0">
              <a:latin typeface="Helvetica World"/>
              <a:ea typeface="Helvetica World"/>
              <a:cs typeface="Helvetica World"/>
              <a:sym typeface="Helvetica World"/>
            </a:endParaRPr>
          </a:p>
        </p:txBody>
      </p:sp>
      <p:sp>
        <p:nvSpPr>
          <p:cNvPr id="15" name="TextBox 7">
            <a:extLst>
              <a:ext uri="{FF2B5EF4-FFF2-40B4-BE49-F238E27FC236}">
                <a16:creationId xmlns:a16="http://schemas.microsoft.com/office/drawing/2014/main" id="{5507615F-78B1-B6FD-DD88-E30E0C4319F0}"/>
              </a:ext>
            </a:extLst>
          </p:cNvPr>
          <p:cNvSpPr txBox="1"/>
          <p:nvPr/>
        </p:nvSpPr>
        <p:spPr>
          <a:xfrm>
            <a:off x="731055" y="7777300"/>
            <a:ext cx="9607611" cy="2446504"/>
          </a:xfrm>
          <a:prstGeom prst="rect">
            <a:avLst/>
          </a:prstGeom>
        </p:spPr>
        <p:txBody>
          <a:bodyPr lIns="0" tIns="0" rIns="0" bIns="0" rtlCol="0" anchor="t">
            <a:spAutoFit/>
          </a:bodyPr>
          <a:lstStyle/>
          <a:p>
            <a:pPr marL="474979" lvl="1" indent="-237490">
              <a:lnSpc>
                <a:spcPts val="3871"/>
              </a:lnSpc>
              <a:buFont typeface="Arial"/>
              <a:buChar char="•"/>
            </a:pPr>
            <a:r>
              <a:rPr lang="en-US" sz="2199" dirty="0">
                <a:solidFill>
                  <a:srgbClr val="FFFFFF"/>
                </a:solidFill>
                <a:latin typeface="Helvetica World"/>
                <a:ea typeface="Helvetica World"/>
                <a:cs typeface="Helvetica World"/>
                <a:sym typeface="Helvetica World"/>
              </a:rPr>
              <a:t>Global Distribution of Gourmet Ingredients</a:t>
            </a:r>
          </a:p>
          <a:p>
            <a:pPr marL="474979" lvl="1" indent="-237490">
              <a:lnSpc>
                <a:spcPts val="3871"/>
              </a:lnSpc>
              <a:buFont typeface="Arial"/>
              <a:buChar char="•"/>
            </a:pPr>
            <a:r>
              <a:rPr lang="en-US" sz="2199" dirty="0">
                <a:solidFill>
                  <a:srgbClr val="FFFFFF"/>
                </a:solidFill>
                <a:latin typeface="Helvetica World"/>
                <a:ea typeface="Helvetica World"/>
                <a:cs typeface="Helvetica World"/>
                <a:sym typeface="Helvetica World"/>
              </a:rPr>
              <a:t>Efficient Operations</a:t>
            </a:r>
          </a:p>
          <a:p>
            <a:pPr marL="474979" lvl="1" indent="-237490">
              <a:lnSpc>
                <a:spcPts val="3871"/>
              </a:lnSpc>
              <a:buFont typeface="Arial"/>
              <a:buChar char="•"/>
            </a:pPr>
            <a:r>
              <a:rPr lang="en-US" sz="2199" dirty="0">
                <a:solidFill>
                  <a:srgbClr val="FFFFFF"/>
                </a:solidFill>
                <a:latin typeface="Helvetica World"/>
                <a:ea typeface="Helvetica World"/>
                <a:cs typeface="Helvetica World"/>
                <a:sym typeface="Helvetica World"/>
              </a:rPr>
              <a:t>Customer Satisfaction</a:t>
            </a:r>
          </a:p>
          <a:p>
            <a:pPr marL="474979" lvl="1" indent="-237490">
              <a:lnSpc>
                <a:spcPts val="3871"/>
              </a:lnSpc>
              <a:buFont typeface="Arial"/>
              <a:buChar char="•"/>
            </a:pPr>
            <a:r>
              <a:rPr lang="en-US" sz="2199" dirty="0">
                <a:solidFill>
                  <a:srgbClr val="FFFFFF"/>
                </a:solidFill>
                <a:latin typeface="Helvetica World"/>
                <a:ea typeface="Helvetica World"/>
                <a:cs typeface="Helvetica World"/>
              </a:rPr>
              <a:t>Strong Supplier Network</a:t>
            </a:r>
          </a:p>
          <a:p>
            <a:pPr marL="474979" lvl="1" indent="-237490">
              <a:lnSpc>
                <a:spcPts val="3871"/>
              </a:lnSpc>
              <a:buFont typeface="Arial"/>
              <a:buChar char="•"/>
            </a:pPr>
            <a:r>
              <a:rPr lang="en-US" sz="2199" dirty="0">
                <a:solidFill>
                  <a:srgbClr val="FFFFFF"/>
                </a:solidFill>
                <a:latin typeface="Helvetica World"/>
                <a:ea typeface="Helvetica World"/>
                <a:cs typeface="Helvetica World"/>
              </a:rPr>
              <a:t>Robust Logistics</a:t>
            </a:r>
            <a:endParaRPr lang="en-US" sz="2199" dirty="0">
              <a:solidFill>
                <a:srgbClr val="FFFFFF"/>
              </a:solidFill>
              <a:latin typeface="Helvetica World"/>
              <a:ea typeface="Helvetica World"/>
              <a:cs typeface="Helvetica World"/>
              <a:sym typeface="Helvetica World"/>
            </a:endParaRPr>
          </a:p>
        </p:txBody>
      </p:sp>
      <p:sp>
        <p:nvSpPr>
          <p:cNvPr id="16" name="TextBox 12">
            <a:extLst>
              <a:ext uri="{FF2B5EF4-FFF2-40B4-BE49-F238E27FC236}">
                <a16:creationId xmlns:a16="http://schemas.microsoft.com/office/drawing/2014/main" id="{5BF56BD6-C915-2555-1398-0D96FB0687D7}"/>
              </a:ext>
            </a:extLst>
          </p:cNvPr>
          <p:cNvSpPr txBox="1"/>
          <p:nvPr/>
        </p:nvSpPr>
        <p:spPr>
          <a:xfrm>
            <a:off x="953677" y="7208875"/>
            <a:ext cx="3472532" cy="568425"/>
          </a:xfrm>
          <a:prstGeom prst="rect">
            <a:avLst/>
          </a:prstGeom>
        </p:spPr>
        <p:txBody>
          <a:bodyPr lIns="0" tIns="0" rIns="0" bIns="0" rtlCol="0" anchor="t">
            <a:spAutoFit/>
          </a:bodyPr>
          <a:lstStyle/>
          <a:p>
            <a:pPr algn="l">
              <a:lnSpc>
                <a:spcPts val="5069"/>
              </a:lnSpc>
            </a:pPr>
            <a:r>
              <a:rPr lang="en-US" sz="2800" b="1" dirty="0">
                <a:solidFill>
                  <a:srgbClr val="FF9430"/>
                </a:solidFill>
                <a:latin typeface="Helvetica World Bold"/>
                <a:ea typeface="Helvetica World Bold"/>
                <a:cs typeface="Helvetica World Bold"/>
                <a:sym typeface="Helvetica World Bold"/>
              </a:rPr>
              <a:t>Key Objectives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42"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42"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5"/>
          <p:cNvSpPr txBox="1"/>
          <p:nvPr/>
        </p:nvSpPr>
        <p:spPr>
          <a:xfrm>
            <a:off x="552583" y="518263"/>
            <a:ext cx="8921198" cy="708660"/>
          </a:xfrm>
          <a:prstGeom prst="rect">
            <a:avLst/>
          </a:prstGeom>
        </p:spPr>
        <p:txBody>
          <a:bodyPr lIns="0" tIns="0" rIns="0" bIns="0" rtlCol="0" anchor="t">
            <a:spAutoFit/>
          </a:bodyPr>
          <a:lstStyle/>
          <a:p>
            <a:pPr algn="l">
              <a:lnSpc>
                <a:spcPts val="4950"/>
              </a:lnSpc>
            </a:pPr>
            <a:r>
              <a:rPr lang="en-US" sz="4500" b="1" dirty="0">
                <a:solidFill>
                  <a:srgbClr val="FFFFFF"/>
                </a:solidFill>
                <a:latin typeface="Helvetica World Bold"/>
                <a:ea typeface="Helvetica World Bold"/>
                <a:cs typeface="Helvetica World Bold"/>
                <a:sym typeface="Helvetica World Bold"/>
              </a:rPr>
              <a:t>Project Overview</a:t>
            </a:r>
          </a:p>
        </p:txBody>
      </p:sp>
      <p:sp>
        <p:nvSpPr>
          <p:cNvPr id="6" name="TextBox 6"/>
          <p:cNvSpPr txBox="1"/>
          <p:nvPr/>
        </p:nvSpPr>
        <p:spPr>
          <a:xfrm>
            <a:off x="458641" y="2526103"/>
            <a:ext cx="7618559" cy="2585323"/>
          </a:xfrm>
          <a:prstGeom prst="rect">
            <a:avLst/>
          </a:prstGeom>
        </p:spPr>
        <p:txBody>
          <a:bodyPr wrap="square" lIns="0" tIns="0" rIns="0" bIns="0" rtlCol="0" anchor="t">
            <a:spAutoFit/>
          </a:bodyPr>
          <a:lstStyle/>
          <a:p>
            <a:pPr marL="36900"/>
            <a:r>
              <a:rPr lang="en-US" sz="2400" b="1" i="1" u="sng" dirty="0"/>
              <a:t>Collection </a:t>
            </a:r>
            <a:r>
              <a:rPr lang="en-US" sz="2400" b="1" dirty="0"/>
              <a:t>:  </a:t>
            </a:r>
            <a:r>
              <a:rPr lang="en-US" sz="2400" dirty="0"/>
              <a:t>Data is sourced from Kaggle CSV files. </a:t>
            </a:r>
          </a:p>
          <a:p>
            <a:pPr marL="36900"/>
            <a:endParaRPr lang="en-US" sz="2400" dirty="0"/>
          </a:p>
          <a:p>
            <a:pPr marL="36900"/>
            <a:r>
              <a:rPr lang="en-US" sz="2400" b="1" i="1" u="sng" dirty="0"/>
              <a:t>Storage </a:t>
            </a:r>
            <a:r>
              <a:rPr lang="en-US" sz="2400" b="1" dirty="0"/>
              <a:t>: </a:t>
            </a:r>
            <a:r>
              <a:rPr lang="en-US" sz="2400" dirty="0"/>
              <a:t> Excel files are ingested into SQL Server tables</a:t>
            </a:r>
          </a:p>
          <a:p>
            <a:pPr marL="36900"/>
            <a:r>
              <a:rPr lang="en-US" sz="2400" b="1" i="1" u="sng" dirty="0"/>
              <a:t>Analysis and Access </a:t>
            </a:r>
            <a:r>
              <a:rPr lang="en-US" sz="2400" b="1" dirty="0"/>
              <a:t>: </a:t>
            </a:r>
            <a:r>
              <a:rPr lang="en-US" sz="2400" dirty="0"/>
              <a:t> SQL queries and Python scripts are used for exploratory and in-depth analysis. </a:t>
            </a:r>
          </a:p>
        </p:txBody>
      </p:sp>
      <p:sp>
        <p:nvSpPr>
          <p:cNvPr id="12" name="TextBox 12"/>
          <p:cNvSpPr txBox="1"/>
          <p:nvPr/>
        </p:nvSpPr>
        <p:spPr>
          <a:xfrm>
            <a:off x="1505670" y="5342041"/>
            <a:ext cx="7028730" cy="590739"/>
          </a:xfrm>
          <a:prstGeom prst="rect">
            <a:avLst/>
          </a:prstGeom>
        </p:spPr>
        <p:txBody>
          <a:bodyPr wrap="square" lIns="0" tIns="0" rIns="0" bIns="0" rtlCol="0" anchor="t">
            <a:spAutoFit/>
          </a:bodyPr>
          <a:lstStyle/>
          <a:p>
            <a:pPr>
              <a:lnSpc>
                <a:spcPts val="5069"/>
              </a:lnSpc>
            </a:pPr>
            <a:r>
              <a:rPr lang="en-US" sz="3600" b="1" dirty="0">
                <a:solidFill>
                  <a:srgbClr val="FF9430"/>
                </a:solidFill>
                <a:latin typeface="Helvetica World Bold"/>
                <a:ea typeface="Helvetica World Bold"/>
                <a:cs typeface="Helvetica World Bold"/>
                <a:sym typeface="Helvetica World Bold"/>
              </a:rPr>
              <a:t>Programming Languages</a:t>
            </a:r>
          </a:p>
        </p:txBody>
      </p:sp>
      <p:sp>
        <p:nvSpPr>
          <p:cNvPr id="15" name="TextBox 12">
            <a:extLst>
              <a:ext uri="{FF2B5EF4-FFF2-40B4-BE49-F238E27FC236}">
                <a16:creationId xmlns:a16="http://schemas.microsoft.com/office/drawing/2014/main" id="{2E47DF81-69A5-0EB9-7690-D9FEAF090381}"/>
              </a:ext>
            </a:extLst>
          </p:cNvPr>
          <p:cNvSpPr txBox="1"/>
          <p:nvPr/>
        </p:nvSpPr>
        <p:spPr>
          <a:xfrm>
            <a:off x="552583" y="1697794"/>
            <a:ext cx="3472532" cy="590739"/>
          </a:xfrm>
          <a:prstGeom prst="rect">
            <a:avLst/>
          </a:prstGeom>
        </p:spPr>
        <p:txBody>
          <a:bodyPr lIns="0" tIns="0" rIns="0" bIns="0" rtlCol="0" anchor="t">
            <a:spAutoFit/>
          </a:bodyPr>
          <a:lstStyle/>
          <a:p>
            <a:pPr algn="l">
              <a:lnSpc>
                <a:spcPts val="5069"/>
              </a:lnSpc>
            </a:pPr>
            <a:r>
              <a:rPr lang="en-US" sz="3600" b="1" dirty="0">
                <a:solidFill>
                  <a:srgbClr val="FF9430"/>
                </a:solidFill>
                <a:latin typeface="Helvetica World Bold"/>
                <a:ea typeface="Helvetica World Bold"/>
                <a:cs typeface="Helvetica World Bold"/>
                <a:sym typeface="Helvetica World Bold"/>
              </a:rPr>
              <a:t>Data Flow</a:t>
            </a:r>
          </a:p>
        </p:txBody>
      </p:sp>
      <p:graphicFrame>
        <p:nvGraphicFramePr>
          <p:cNvPr id="3" name="Diagram 2">
            <a:extLst>
              <a:ext uri="{FF2B5EF4-FFF2-40B4-BE49-F238E27FC236}">
                <a16:creationId xmlns:a16="http://schemas.microsoft.com/office/drawing/2014/main" id="{7290203A-B4A2-ED8A-1DE9-5D6E0C3ED3A0}"/>
              </a:ext>
            </a:extLst>
          </p:cNvPr>
          <p:cNvGraphicFramePr/>
          <p:nvPr>
            <p:extLst>
              <p:ext uri="{D42A27DB-BD31-4B8C-83A1-F6EECF244321}">
                <p14:modId xmlns:p14="http://schemas.microsoft.com/office/powerpoint/2010/main" val="2166991188"/>
              </p:ext>
            </p:extLst>
          </p:nvPr>
        </p:nvGraphicFramePr>
        <p:xfrm>
          <a:off x="228600" y="6124352"/>
          <a:ext cx="13944600" cy="4162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8831848B-0A73-A5F7-02BD-202724138747}"/>
              </a:ext>
            </a:extLst>
          </p:cNvPr>
          <p:cNvPicPr>
            <a:picLocks noChangeAspect="1"/>
          </p:cNvPicPr>
          <p:nvPr/>
        </p:nvPicPr>
        <p:blipFill>
          <a:blip r:embed="rId7"/>
          <a:stretch>
            <a:fillRect/>
          </a:stretch>
        </p:blipFill>
        <p:spPr>
          <a:xfrm>
            <a:off x="8686800" y="1092266"/>
            <a:ext cx="9418125" cy="4946014"/>
          </a:xfrm>
          <a:prstGeom prst="rect">
            <a:avLst/>
          </a:prstGeom>
        </p:spPr>
      </p:pic>
      <p:sp>
        <p:nvSpPr>
          <p:cNvPr id="13" name="TextBox 22">
            <a:extLst>
              <a:ext uri="{FF2B5EF4-FFF2-40B4-BE49-F238E27FC236}">
                <a16:creationId xmlns:a16="http://schemas.microsoft.com/office/drawing/2014/main" id="{1FE6A83A-7D9E-427E-3288-E315FAE0F7B1}"/>
              </a:ext>
            </a:extLst>
          </p:cNvPr>
          <p:cNvSpPr txBox="1"/>
          <p:nvPr/>
        </p:nvSpPr>
        <p:spPr>
          <a:xfrm>
            <a:off x="8814219" y="408955"/>
            <a:ext cx="8921198" cy="590739"/>
          </a:xfrm>
          <a:prstGeom prst="rect">
            <a:avLst/>
          </a:prstGeom>
        </p:spPr>
        <p:txBody>
          <a:bodyPr lIns="0" tIns="0" rIns="0" bIns="0" rtlCol="0" anchor="t">
            <a:spAutoFit/>
          </a:bodyPr>
          <a:lstStyle/>
          <a:p>
            <a:pPr>
              <a:lnSpc>
                <a:spcPts val="5069"/>
              </a:lnSpc>
            </a:pPr>
            <a:r>
              <a:rPr lang="en-US" sz="3600" b="1" dirty="0">
                <a:solidFill>
                  <a:srgbClr val="FF9430"/>
                </a:solidFill>
                <a:latin typeface="Helvetica World Bold"/>
                <a:ea typeface="Helvetica World Bold"/>
                <a:cs typeface="Helvetica World Bold"/>
                <a:sym typeface="Helvetica World Bold"/>
              </a:rPr>
              <a:t>Frameworks/Tools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left)">
                                      <p:cBhvr>
                                        <p:cTn id="15" dur="500"/>
                                        <p:tgtEl>
                                          <p:spTgt spid="6">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left)">
                                      <p:cBhvr>
                                        <p:cTn id="19" dur="5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2" grpId="0"/>
      <p:bldP spid="15" grpId="0"/>
      <p:bldGraphic spid="3" grpId="0">
        <p:bldAsOne/>
      </p:bldGraphic>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AutoShape 5"/>
          <p:cNvSpPr/>
          <p:nvPr/>
        </p:nvSpPr>
        <p:spPr>
          <a:xfrm flipV="1">
            <a:off x="0" y="6905013"/>
            <a:ext cx="18288000" cy="8545"/>
          </a:xfrm>
          <a:prstGeom prst="line">
            <a:avLst/>
          </a:prstGeom>
          <a:ln w="38100" cap="flat">
            <a:solidFill>
              <a:srgbClr val="FF9430"/>
            </a:solidFill>
            <a:prstDash val="solid"/>
            <a:headEnd type="none" w="sm" len="sm"/>
            <a:tailEnd type="none" w="sm" len="sm"/>
          </a:ln>
        </p:spPr>
        <p:txBody>
          <a:bodyPr/>
          <a:lstStyle/>
          <a:p>
            <a:endParaRPr lang="ar-EG"/>
          </a:p>
        </p:txBody>
      </p:sp>
      <p:grpSp>
        <p:nvGrpSpPr>
          <p:cNvPr id="7" name="Group 7"/>
          <p:cNvGrpSpPr/>
          <p:nvPr/>
        </p:nvGrpSpPr>
        <p:grpSpPr>
          <a:xfrm>
            <a:off x="791255" y="2985102"/>
            <a:ext cx="2401193" cy="2538174"/>
            <a:chOff x="0" y="0"/>
            <a:chExt cx="632413" cy="668490"/>
          </a:xfrm>
        </p:grpSpPr>
        <p:sp>
          <p:nvSpPr>
            <p:cNvPr id="8" name="Freeform 8"/>
            <p:cNvSpPr/>
            <p:nvPr/>
          </p:nvSpPr>
          <p:spPr>
            <a:xfrm>
              <a:off x="0" y="0"/>
              <a:ext cx="632413" cy="668490"/>
            </a:xfrm>
            <a:custGeom>
              <a:avLst/>
              <a:gdLst/>
              <a:ahLst/>
              <a:cxnLst/>
              <a:rect l="l" t="t" r="r" b="b"/>
              <a:pathLst>
                <a:path w="632413" h="668490">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txBody>
            <a:bodyPr/>
            <a:lstStyle/>
            <a:p>
              <a:endParaRPr lang="ar-EG"/>
            </a:p>
          </p:txBody>
        </p:sp>
        <p:sp>
          <p:nvSpPr>
            <p:cNvPr id="9" name="TextBox 9"/>
            <p:cNvSpPr txBox="1"/>
            <p:nvPr/>
          </p:nvSpPr>
          <p:spPr>
            <a:xfrm>
              <a:off x="0" y="-47625"/>
              <a:ext cx="632413" cy="716115"/>
            </a:xfrm>
            <a:prstGeom prst="rect">
              <a:avLst/>
            </a:prstGeom>
          </p:spPr>
          <p:txBody>
            <a:bodyPr lIns="50800" tIns="50800" rIns="50800" bIns="50800" rtlCol="0" anchor="ctr"/>
            <a:lstStyle/>
            <a:p>
              <a:pPr algn="ctr">
                <a:lnSpc>
                  <a:spcPts val="3079"/>
                </a:lnSpc>
              </a:pPr>
              <a:endParaRPr/>
            </a:p>
          </p:txBody>
        </p:sp>
      </p:grpSp>
      <p:grpSp>
        <p:nvGrpSpPr>
          <p:cNvPr id="10" name="Group 10"/>
          <p:cNvGrpSpPr/>
          <p:nvPr/>
        </p:nvGrpSpPr>
        <p:grpSpPr>
          <a:xfrm>
            <a:off x="3652115" y="2985102"/>
            <a:ext cx="2401193" cy="2538174"/>
            <a:chOff x="0" y="0"/>
            <a:chExt cx="632413" cy="668490"/>
          </a:xfrm>
        </p:grpSpPr>
        <p:sp>
          <p:nvSpPr>
            <p:cNvPr id="11" name="Freeform 11"/>
            <p:cNvSpPr/>
            <p:nvPr/>
          </p:nvSpPr>
          <p:spPr>
            <a:xfrm>
              <a:off x="0" y="0"/>
              <a:ext cx="632413" cy="668490"/>
            </a:xfrm>
            <a:custGeom>
              <a:avLst/>
              <a:gdLst/>
              <a:ahLst/>
              <a:cxnLst/>
              <a:rect l="l" t="t" r="r" b="b"/>
              <a:pathLst>
                <a:path w="632413" h="668490">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txBody>
            <a:bodyPr/>
            <a:lstStyle/>
            <a:p>
              <a:endParaRPr lang="ar-EG"/>
            </a:p>
          </p:txBody>
        </p:sp>
        <p:sp>
          <p:nvSpPr>
            <p:cNvPr id="12" name="TextBox 12"/>
            <p:cNvSpPr txBox="1"/>
            <p:nvPr/>
          </p:nvSpPr>
          <p:spPr>
            <a:xfrm>
              <a:off x="0" y="-47625"/>
              <a:ext cx="632413" cy="716115"/>
            </a:xfrm>
            <a:prstGeom prst="rect">
              <a:avLst/>
            </a:prstGeom>
          </p:spPr>
          <p:txBody>
            <a:bodyPr lIns="50800" tIns="50800" rIns="50800" bIns="50800" rtlCol="0" anchor="ctr"/>
            <a:lstStyle/>
            <a:p>
              <a:pPr algn="ctr">
                <a:lnSpc>
                  <a:spcPts val="3079"/>
                </a:lnSpc>
              </a:pPr>
              <a:endParaRPr/>
            </a:p>
          </p:txBody>
        </p:sp>
      </p:grpSp>
      <p:grpSp>
        <p:nvGrpSpPr>
          <p:cNvPr id="13" name="Group 13"/>
          <p:cNvGrpSpPr/>
          <p:nvPr/>
        </p:nvGrpSpPr>
        <p:grpSpPr>
          <a:xfrm>
            <a:off x="6512974" y="2985102"/>
            <a:ext cx="2401193" cy="2538174"/>
            <a:chOff x="0" y="0"/>
            <a:chExt cx="632413" cy="668490"/>
          </a:xfrm>
        </p:grpSpPr>
        <p:sp>
          <p:nvSpPr>
            <p:cNvPr id="14" name="Freeform 14"/>
            <p:cNvSpPr/>
            <p:nvPr/>
          </p:nvSpPr>
          <p:spPr>
            <a:xfrm>
              <a:off x="0" y="0"/>
              <a:ext cx="632413" cy="668490"/>
            </a:xfrm>
            <a:custGeom>
              <a:avLst/>
              <a:gdLst/>
              <a:ahLst/>
              <a:cxnLst/>
              <a:rect l="l" t="t" r="r" b="b"/>
              <a:pathLst>
                <a:path w="632413" h="668490">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txBody>
            <a:bodyPr/>
            <a:lstStyle/>
            <a:p>
              <a:endParaRPr lang="ar-EG"/>
            </a:p>
          </p:txBody>
        </p:sp>
        <p:sp>
          <p:nvSpPr>
            <p:cNvPr id="15" name="TextBox 15"/>
            <p:cNvSpPr txBox="1"/>
            <p:nvPr/>
          </p:nvSpPr>
          <p:spPr>
            <a:xfrm>
              <a:off x="0" y="-47625"/>
              <a:ext cx="632413" cy="716115"/>
            </a:xfrm>
            <a:prstGeom prst="rect">
              <a:avLst/>
            </a:prstGeom>
          </p:spPr>
          <p:txBody>
            <a:bodyPr lIns="50800" tIns="50800" rIns="50800" bIns="50800" rtlCol="0" anchor="ctr"/>
            <a:lstStyle/>
            <a:p>
              <a:pPr algn="ctr">
                <a:lnSpc>
                  <a:spcPts val="3079"/>
                </a:lnSpc>
              </a:pPr>
              <a:endParaRPr/>
            </a:p>
          </p:txBody>
        </p:sp>
      </p:grpSp>
      <p:grpSp>
        <p:nvGrpSpPr>
          <p:cNvPr id="16" name="Group 16"/>
          <p:cNvGrpSpPr/>
          <p:nvPr/>
        </p:nvGrpSpPr>
        <p:grpSpPr>
          <a:xfrm>
            <a:off x="9373833" y="2985102"/>
            <a:ext cx="2401193" cy="2538174"/>
            <a:chOff x="0" y="0"/>
            <a:chExt cx="632413" cy="668490"/>
          </a:xfrm>
        </p:grpSpPr>
        <p:sp>
          <p:nvSpPr>
            <p:cNvPr id="17" name="Freeform 17"/>
            <p:cNvSpPr/>
            <p:nvPr/>
          </p:nvSpPr>
          <p:spPr>
            <a:xfrm>
              <a:off x="0" y="0"/>
              <a:ext cx="632413" cy="668490"/>
            </a:xfrm>
            <a:custGeom>
              <a:avLst/>
              <a:gdLst/>
              <a:ahLst/>
              <a:cxnLst/>
              <a:rect l="l" t="t" r="r" b="b"/>
              <a:pathLst>
                <a:path w="632413" h="668490">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txBody>
            <a:bodyPr/>
            <a:lstStyle/>
            <a:p>
              <a:endParaRPr lang="ar-EG"/>
            </a:p>
          </p:txBody>
        </p:sp>
        <p:sp>
          <p:nvSpPr>
            <p:cNvPr id="18" name="TextBox 18"/>
            <p:cNvSpPr txBox="1"/>
            <p:nvPr/>
          </p:nvSpPr>
          <p:spPr>
            <a:xfrm>
              <a:off x="0" y="-47625"/>
              <a:ext cx="632413" cy="716115"/>
            </a:xfrm>
            <a:prstGeom prst="rect">
              <a:avLst/>
            </a:prstGeom>
          </p:spPr>
          <p:txBody>
            <a:bodyPr lIns="50800" tIns="50800" rIns="50800" bIns="50800" rtlCol="0" anchor="ctr"/>
            <a:lstStyle/>
            <a:p>
              <a:pPr algn="ctr">
                <a:lnSpc>
                  <a:spcPts val="3079"/>
                </a:lnSpc>
              </a:pPr>
              <a:endParaRPr/>
            </a:p>
          </p:txBody>
        </p:sp>
      </p:grpSp>
      <p:grpSp>
        <p:nvGrpSpPr>
          <p:cNvPr id="19" name="Group 19"/>
          <p:cNvGrpSpPr/>
          <p:nvPr/>
        </p:nvGrpSpPr>
        <p:grpSpPr>
          <a:xfrm>
            <a:off x="12234693" y="2985102"/>
            <a:ext cx="2401193" cy="2538174"/>
            <a:chOff x="0" y="0"/>
            <a:chExt cx="632413" cy="668490"/>
          </a:xfrm>
        </p:grpSpPr>
        <p:sp>
          <p:nvSpPr>
            <p:cNvPr id="20" name="Freeform 20"/>
            <p:cNvSpPr/>
            <p:nvPr/>
          </p:nvSpPr>
          <p:spPr>
            <a:xfrm>
              <a:off x="0" y="0"/>
              <a:ext cx="632413" cy="668490"/>
            </a:xfrm>
            <a:custGeom>
              <a:avLst/>
              <a:gdLst/>
              <a:ahLst/>
              <a:cxnLst/>
              <a:rect l="l" t="t" r="r" b="b"/>
              <a:pathLst>
                <a:path w="632413" h="668490">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txBody>
            <a:bodyPr/>
            <a:lstStyle/>
            <a:p>
              <a:endParaRPr lang="ar-EG"/>
            </a:p>
          </p:txBody>
        </p:sp>
        <p:sp>
          <p:nvSpPr>
            <p:cNvPr id="21" name="TextBox 21"/>
            <p:cNvSpPr txBox="1"/>
            <p:nvPr/>
          </p:nvSpPr>
          <p:spPr>
            <a:xfrm>
              <a:off x="0" y="-47625"/>
              <a:ext cx="632413" cy="716115"/>
            </a:xfrm>
            <a:prstGeom prst="rect">
              <a:avLst/>
            </a:prstGeom>
          </p:spPr>
          <p:txBody>
            <a:bodyPr lIns="50800" tIns="50800" rIns="50800" bIns="50800" rtlCol="0" anchor="ctr"/>
            <a:lstStyle/>
            <a:p>
              <a:pPr algn="ctr">
                <a:lnSpc>
                  <a:spcPts val="3079"/>
                </a:lnSpc>
              </a:pPr>
              <a:endParaRPr/>
            </a:p>
          </p:txBody>
        </p:sp>
      </p:grpSp>
      <p:grpSp>
        <p:nvGrpSpPr>
          <p:cNvPr id="22" name="Group 22"/>
          <p:cNvGrpSpPr/>
          <p:nvPr/>
        </p:nvGrpSpPr>
        <p:grpSpPr>
          <a:xfrm>
            <a:off x="15095552" y="2985102"/>
            <a:ext cx="2401193" cy="2538174"/>
            <a:chOff x="0" y="0"/>
            <a:chExt cx="632413" cy="668490"/>
          </a:xfrm>
        </p:grpSpPr>
        <p:sp>
          <p:nvSpPr>
            <p:cNvPr id="23" name="Freeform 23"/>
            <p:cNvSpPr/>
            <p:nvPr/>
          </p:nvSpPr>
          <p:spPr>
            <a:xfrm>
              <a:off x="0" y="0"/>
              <a:ext cx="632413" cy="668490"/>
            </a:xfrm>
            <a:custGeom>
              <a:avLst/>
              <a:gdLst/>
              <a:ahLst/>
              <a:cxnLst/>
              <a:rect l="l" t="t" r="r" b="b"/>
              <a:pathLst>
                <a:path w="632413" h="668490">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txBody>
            <a:bodyPr/>
            <a:lstStyle/>
            <a:p>
              <a:endParaRPr lang="ar-EG"/>
            </a:p>
          </p:txBody>
        </p:sp>
        <p:sp>
          <p:nvSpPr>
            <p:cNvPr id="24" name="TextBox 24"/>
            <p:cNvSpPr txBox="1"/>
            <p:nvPr/>
          </p:nvSpPr>
          <p:spPr>
            <a:xfrm>
              <a:off x="0" y="-47625"/>
              <a:ext cx="632413" cy="716115"/>
            </a:xfrm>
            <a:prstGeom prst="rect">
              <a:avLst/>
            </a:prstGeom>
          </p:spPr>
          <p:txBody>
            <a:bodyPr lIns="50800" tIns="50800" rIns="50800" bIns="50800" rtlCol="0" anchor="ctr"/>
            <a:lstStyle/>
            <a:p>
              <a:pPr algn="ctr">
                <a:lnSpc>
                  <a:spcPts val="3079"/>
                </a:lnSpc>
              </a:pPr>
              <a:endParaRPr/>
            </a:p>
          </p:txBody>
        </p:sp>
      </p:grpSp>
      <p:sp>
        <p:nvSpPr>
          <p:cNvPr id="25" name="TextBox 25"/>
          <p:cNvSpPr txBox="1"/>
          <p:nvPr/>
        </p:nvSpPr>
        <p:spPr>
          <a:xfrm>
            <a:off x="1051648" y="1066800"/>
            <a:ext cx="6796949" cy="641201"/>
          </a:xfrm>
          <a:prstGeom prst="rect">
            <a:avLst/>
          </a:prstGeom>
        </p:spPr>
        <p:txBody>
          <a:bodyPr wrap="square" lIns="0" tIns="0" rIns="0" bIns="0" rtlCol="0" anchor="t">
            <a:spAutoFit/>
          </a:bodyPr>
          <a:lstStyle/>
          <a:p>
            <a:pPr algn="l">
              <a:lnSpc>
                <a:spcPts val="4950"/>
              </a:lnSpc>
            </a:pPr>
            <a:r>
              <a:rPr lang="en-US" sz="4500" b="1" dirty="0">
                <a:solidFill>
                  <a:srgbClr val="FFFFFF"/>
                </a:solidFill>
                <a:latin typeface="Helvetica World Bold"/>
                <a:ea typeface="Helvetica World Bold"/>
                <a:cs typeface="Helvetica World Bold"/>
                <a:sym typeface="Helvetica World Bold"/>
              </a:rPr>
              <a:t>Project Milestones</a:t>
            </a:r>
          </a:p>
        </p:txBody>
      </p:sp>
      <p:sp>
        <p:nvSpPr>
          <p:cNvPr id="26" name="TextBox 26"/>
          <p:cNvSpPr txBox="1"/>
          <p:nvPr/>
        </p:nvSpPr>
        <p:spPr>
          <a:xfrm>
            <a:off x="494012" y="7010938"/>
            <a:ext cx="6427417" cy="574003"/>
          </a:xfrm>
          <a:prstGeom prst="rect">
            <a:avLst/>
          </a:prstGeom>
        </p:spPr>
        <p:txBody>
          <a:bodyPr lIns="0" tIns="0" rIns="0" bIns="0" rtlCol="0" anchor="t">
            <a:spAutoFit/>
          </a:bodyPr>
          <a:lstStyle/>
          <a:p>
            <a:pPr algn="l">
              <a:lnSpc>
                <a:spcPts val="5069"/>
              </a:lnSpc>
            </a:pPr>
            <a:r>
              <a:rPr lang="en-US" sz="2999" b="1" u="sng" dirty="0">
                <a:solidFill>
                  <a:srgbClr val="FFFFFF"/>
                </a:solidFill>
                <a:latin typeface="Helvetica World Bold"/>
                <a:ea typeface="Helvetica World Bold"/>
                <a:cs typeface="Helvetica World Bold"/>
                <a:sym typeface="Helvetica World Bold"/>
              </a:rPr>
              <a:t>Creation / Architecture</a:t>
            </a:r>
          </a:p>
        </p:txBody>
      </p:sp>
      <p:sp>
        <p:nvSpPr>
          <p:cNvPr id="27" name="TextBox 27"/>
          <p:cNvSpPr txBox="1"/>
          <p:nvPr/>
        </p:nvSpPr>
        <p:spPr>
          <a:xfrm>
            <a:off x="1177940" y="3391724"/>
            <a:ext cx="1627824" cy="1770678"/>
          </a:xfrm>
          <a:prstGeom prst="rect">
            <a:avLst/>
          </a:prstGeom>
        </p:spPr>
        <p:txBody>
          <a:bodyPr lIns="0" tIns="0" rIns="0" bIns="0" rtlCol="0" anchor="t">
            <a:spAutoFit/>
          </a:bodyPr>
          <a:lstStyle/>
          <a:p>
            <a:pPr algn="ctr">
              <a:lnSpc>
                <a:spcPts val="2827"/>
              </a:lnSpc>
            </a:pPr>
            <a:r>
              <a:rPr lang="en-US" sz="2019" dirty="0">
                <a:latin typeface="Helvetica World"/>
                <a:ea typeface="Helvetica World"/>
                <a:cs typeface="Helvetica World"/>
                <a:sym typeface="Helvetica World"/>
              </a:rPr>
              <a:t>Business Knowledge </a:t>
            </a:r>
            <a:r>
              <a:rPr lang="en-US" sz="2019" dirty="0">
                <a:solidFill>
                  <a:srgbClr val="FFFFFF"/>
                </a:solidFill>
                <a:latin typeface="Helvetica World"/>
                <a:ea typeface="Helvetica World"/>
                <a:cs typeface="Helvetica World"/>
                <a:sym typeface="Helvetica World"/>
              </a:rPr>
              <a:t>&amp;</a:t>
            </a:r>
          </a:p>
          <a:p>
            <a:pPr algn="ctr">
              <a:lnSpc>
                <a:spcPts val="2827"/>
              </a:lnSpc>
            </a:pPr>
            <a:r>
              <a:rPr lang="en-US" sz="2019" dirty="0">
                <a:solidFill>
                  <a:srgbClr val="FFFFFF"/>
                </a:solidFill>
                <a:latin typeface="Helvetica World"/>
                <a:ea typeface="Helvetica World"/>
                <a:cs typeface="Helvetica World"/>
                <a:sym typeface="Helvetica World"/>
              </a:rPr>
              <a:t>Creation </a:t>
            </a:r>
          </a:p>
          <a:p>
            <a:pPr algn="ctr">
              <a:lnSpc>
                <a:spcPts val="2827"/>
              </a:lnSpc>
            </a:pPr>
            <a:r>
              <a:rPr lang="en-US" sz="2019" dirty="0">
                <a:solidFill>
                  <a:srgbClr val="FFFFFF"/>
                </a:solidFill>
                <a:latin typeface="Helvetica World"/>
                <a:ea typeface="Helvetica World"/>
                <a:cs typeface="Helvetica World"/>
                <a:sym typeface="Helvetica World"/>
              </a:rPr>
              <a:t>Data Base </a:t>
            </a:r>
          </a:p>
          <a:p>
            <a:pPr algn="ctr">
              <a:lnSpc>
                <a:spcPts val="2827"/>
              </a:lnSpc>
            </a:pPr>
            <a:r>
              <a:rPr lang="en-US" sz="2019" dirty="0">
                <a:solidFill>
                  <a:srgbClr val="FFFFFF"/>
                </a:solidFill>
                <a:latin typeface="Helvetica World"/>
                <a:ea typeface="Helvetica World"/>
                <a:cs typeface="Helvetica World"/>
                <a:sym typeface="Helvetica World"/>
              </a:rPr>
              <a:t> </a:t>
            </a:r>
          </a:p>
        </p:txBody>
      </p:sp>
      <p:sp>
        <p:nvSpPr>
          <p:cNvPr id="28" name="TextBox 28"/>
          <p:cNvSpPr txBox="1"/>
          <p:nvPr/>
        </p:nvSpPr>
        <p:spPr>
          <a:xfrm>
            <a:off x="12621377" y="3930333"/>
            <a:ext cx="1627824" cy="693460"/>
          </a:xfrm>
          <a:prstGeom prst="rect">
            <a:avLst/>
          </a:prstGeom>
        </p:spPr>
        <p:txBody>
          <a:bodyPr lIns="0" tIns="0" rIns="0" bIns="0" rtlCol="0" anchor="t">
            <a:spAutoFit/>
          </a:bodyPr>
          <a:lstStyle/>
          <a:p>
            <a:pPr algn="ctr">
              <a:lnSpc>
                <a:spcPts val="2827"/>
              </a:lnSpc>
            </a:pPr>
            <a:r>
              <a:rPr lang="en-US" sz="2019" dirty="0">
                <a:solidFill>
                  <a:srgbClr val="FFFFFF"/>
                </a:solidFill>
                <a:latin typeface="Helvetica World"/>
                <a:ea typeface="Helvetica World"/>
                <a:cs typeface="Helvetica World"/>
                <a:sym typeface="Helvetica World"/>
              </a:rPr>
              <a:t>Python &amp; ML Models</a:t>
            </a:r>
          </a:p>
        </p:txBody>
      </p:sp>
      <p:sp>
        <p:nvSpPr>
          <p:cNvPr id="29" name="TextBox 29"/>
          <p:cNvSpPr txBox="1"/>
          <p:nvPr/>
        </p:nvSpPr>
        <p:spPr>
          <a:xfrm>
            <a:off x="15392822" y="3930333"/>
            <a:ext cx="1866477" cy="693460"/>
          </a:xfrm>
          <a:prstGeom prst="rect">
            <a:avLst/>
          </a:prstGeom>
        </p:spPr>
        <p:txBody>
          <a:bodyPr lIns="0" tIns="0" rIns="0" bIns="0" rtlCol="0" anchor="t">
            <a:spAutoFit/>
          </a:bodyPr>
          <a:lstStyle/>
          <a:p>
            <a:pPr algn="ctr">
              <a:lnSpc>
                <a:spcPts val="2827"/>
              </a:lnSpc>
            </a:pPr>
            <a:r>
              <a:rPr lang="en-US" sz="2019" dirty="0">
                <a:solidFill>
                  <a:srgbClr val="FFFFFF"/>
                </a:solidFill>
                <a:latin typeface="Helvetica World"/>
                <a:ea typeface="Helvetica World"/>
                <a:cs typeface="Helvetica World"/>
                <a:sym typeface="Helvetica World"/>
              </a:rPr>
              <a:t>Power BI (Dashboard)</a:t>
            </a:r>
          </a:p>
        </p:txBody>
      </p:sp>
      <p:sp>
        <p:nvSpPr>
          <p:cNvPr id="31" name="TextBox 31"/>
          <p:cNvSpPr txBox="1"/>
          <p:nvPr/>
        </p:nvSpPr>
        <p:spPr>
          <a:xfrm>
            <a:off x="3954414" y="4163776"/>
            <a:ext cx="1627824" cy="334387"/>
          </a:xfrm>
          <a:prstGeom prst="rect">
            <a:avLst/>
          </a:prstGeom>
        </p:spPr>
        <p:txBody>
          <a:bodyPr lIns="0" tIns="0" rIns="0" bIns="0" rtlCol="0" anchor="t">
            <a:spAutoFit/>
          </a:bodyPr>
          <a:lstStyle/>
          <a:p>
            <a:pPr algn="ctr">
              <a:lnSpc>
                <a:spcPts val="2827"/>
              </a:lnSpc>
            </a:pPr>
            <a:r>
              <a:rPr lang="en-US" sz="2019" dirty="0">
                <a:solidFill>
                  <a:srgbClr val="FFFFFF"/>
                </a:solidFill>
                <a:latin typeface="Helvetica World"/>
                <a:ea typeface="Helvetica World"/>
                <a:cs typeface="Helvetica World"/>
                <a:sym typeface="Helvetica World"/>
              </a:rPr>
              <a:t>Flask APP</a:t>
            </a:r>
          </a:p>
        </p:txBody>
      </p:sp>
      <p:sp>
        <p:nvSpPr>
          <p:cNvPr id="32" name="TextBox 32"/>
          <p:cNvSpPr txBox="1"/>
          <p:nvPr/>
        </p:nvSpPr>
        <p:spPr>
          <a:xfrm>
            <a:off x="6815274" y="3963580"/>
            <a:ext cx="1627824" cy="693460"/>
          </a:xfrm>
          <a:prstGeom prst="rect">
            <a:avLst/>
          </a:prstGeom>
        </p:spPr>
        <p:txBody>
          <a:bodyPr lIns="0" tIns="0" rIns="0" bIns="0" rtlCol="0" anchor="t">
            <a:spAutoFit/>
          </a:bodyPr>
          <a:lstStyle/>
          <a:p>
            <a:pPr algn="ctr">
              <a:lnSpc>
                <a:spcPts val="2827"/>
              </a:lnSpc>
            </a:pPr>
            <a:r>
              <a:rPr lang="en-US" sz="2019" dirty="0">
                <a:solidFill>
                  <a:srgbClr val="FFFFFF"/>
                </a:solidFill>
                <a:latin typeface="Helvetica World"/>
                <a:ea typeface="Helvetica World"/>
                <a:cs typeface="Helvetica World"/>
                <a:sym typeface="Helvetica World"/>
              </a:rPr>
              <a:t>Microsoft Azure</a:t>
            </a:r>
          </a:p>
        </p:txBody>
      </p:sp>
      <p:grpSp>
        <p:nvGrpSpPr>
          <p:cNvPr id="33" name="Group 33"/>
          <p:cNvGrpSpPr/>
          <p:nvPr/>
        </p:nvGrpSpPr>
        <p:grpSpPr>
          <a:xfrm>
            <a:off x="527077" y="2396081"/>
            <a:ext cx="17233847" cy="406956"/>
            <a:chOff x="0" y="0"/>
            <a:chExt cx="22978462" cy="406956"/>
          </a:xfrm>
        </p:grpSpPr>
        <p:sp>
          <p:nvSpPr>
            <p:cNvPr id="34" name="AutoShape 34"/>
            <p:cNvSpPr/>
            <p:nvPr/>
          </p:nvSpPr>
          <p:spPr>
            <a:xfrm>
              <a:off x="0" y="271304"/>
              <a:ext cx="22978462" cy="0"/>
            </a:xfrm>
            <a:prstGeom prst="line">
              <a:avLst/>
            </a:prstGeom>
            <a:ln w="63500" cap="rnd">
              <a:solidFill>
                <a:srgbClr val="FFFFFF"/>
              </a:solidFill>
              <a:prstDash val="sysDot"/>
              <a:headEnd type="triangle" w="lg" len="med"/>
              <a:tailEnd type="triangle" w="lg" len="med"/>
            </a:ln>
          </p:spPr>
          <p:txBody>
            <a:bodyPr/>
            <a:lstStyle/>
            <a:p>
              <a:endParaRPr lang="ar-EG"/>
            </a:p>
          </p:txBody>
        </p:sp>
        <p:sp>
          <p:nvSpPr>
            <p:cNvPr id="35" name="AutoShape 35"/>
            <p:cNvSpPr/>
            <p:nvPr/>
          </p:nvSpPr>
          <p:spPr>
            <a:xfrm flipV="1">
              <a:off x="3855567" y="0"/>
              <a:ext cx="0" cy="542608"/>
            </a:xfrm>
            <a:prstGeom prst="line">
              <a:avLst/>
            </a:prstGeom>
            <a:ln w="50800" cap="flat">
              <a:solidFill>
                <a:srgbClr val="FFFFFF"/>
              </a:solidFill>
              <a:prstDash val="solid"/>
              <a:headEnd type="none" w="sm" len="sm"/>
              <a:tailEnd type="none" w="sm" len="sm"/>
            </a:ln>
          </p:spPr>
          <p:txBody>
            <a:bodyPr/>
            <a:lstStyle/>
            <a:p>
              <a:endParaRPr lang="ar-EG"/>
            </a:p>
          </p:txBody>
        </p:sp>
        <p:sp>
          <p:nvSpPr>
            <p:cNvPr id="36" name="AutoShape 36"/>
            <p:cNvSpPr/>
            <p:nvPr/>
          </p:nvSpPr>
          <p:spPr>
            <a:xfrm flipV="1">
              <a:off x="7680221" y="0"/>
              <a:ext cx="0" cy="542608"/>
            </a:xfrm>
            <a:prstGeom prst="line">
              <a:avLst/>
            </a:prstGeom>
            <a:ln w="50800" cap="flat">
              <a:solidFill>
                <a:srgbClr val="FFFFFF"/>
              </a:solidFill>
              <a:prstDash val="solid"/>
              <a:headEnd type="none" w="sm" len="sm"/>
              <a:tailEnd type="none" w="sm" len="sm"/>
            </a:ln>
          </p:spPr>
          <p:txBody>
            <a:bodyPr/>
            <a:lstStyle/>
            <a:p>
              <a:endParaRPr lang="ar-EG"/>
            </a:p>
          </p:txBody>
        </p:sp>
        <p:sp>
          <p:nvSpPr>
            <p:cNvPr id="37" name="AutoShape 37"/>
            <p:cNvSpPr/>
            <p:nvPr/>
          </p:nvSpPr>
          <p:spPr>
            <a:xfrm flipV="1">
              <a:off x="11484144" y="0"/>
              <a:ext cx="0" cy="542608"/>
            </a:xfrm>
            <a:prstGeom prst="line">
              <a:avLst/>
            </a:prstGeom>
            <a:ln w="50800" cap="flat">
              <a:solidFill>
                <a:srgbClr val="FFFFFF"/>
              </a:solidFill>
              <a:prstDash val="solid"/>
              <a:headEnd type="none" w="sm" len="sm"/>
              <a:tailEnd type="none" w="sm" len="sm"/>
            </a:ln>
          </p:spPr>
          <p:txBody>
            <a:bodyPr/>
            <a:lstStyle/>
            <a:p>
              <a:endParaRPr lang="ar-EG"/>
            </a:p>
          </p:txBody>
        </p:sp>
        <p:sp>
          <p:nvSpPr>
            <p:cNvPr id="38" name="AutoShape 38"/>
            <p:cNvSpPr/>
            <p:nvPr/>
          </p:nvSpPr>
          <p:spPr>
            <a:xfrm flipV="1">
              <a:off x="15308798" y="0"/>
              <a:ext cx="0" cy="542608"/>
            </a:xfrm>
            <a:prstGeom prst="line">
              <a:avLst/>
            </a:prstGeom>
            <a:ln w="50800" cap="flat">
              <a:solidFill>
                <a:srgbClr val="FFFFFF"/>
              </a:solidFill>
              <a:prstDash val="solid"/>
              <a:headEnd type="none" w="sm" len="sm"/>
              <a:tailEnd type="none" w="sm" len="sm"/>
            </a:ln>
          </p:spPr>
          <p:txBody>
            <a:bodyPr/>
            <a:lstStyle/>
            <a:p>
              <a:endParaRPr lang="ar-EG"/>
            </a:p>
          </p:txBody>
        </p:sp>
        <p:sp>
          <p:nvSpPr>
            <p:cNvPr id="39" name="AutoShape 39"/>
            <p:cNvSpPr/>
            <p:nvPr/>
          </p:nvSpPr>
          <p:spPr>
            <a:xfrm flipV="1">
              <a:off x="19116844" y="0"/>
              <a:ext cx="0" cy="542608"/>
            </a:xfrm>
            <a:prstGeom prst="line">
              <a:avLst/>
            </a:prstGeom>
            <a:ln w="50800" cap="flat">
              <a:solidFill>
                <a:srgbClr val="FFFFFF"/>
              </a:solidFill>
              <a:prstDash val="solid"/>
              <a:headEnd type="none" w="sm" len="sm"/>
              <a:tailEnd type="none" w="sm" len="sm"/>
            </a:ln>
          </p:spPr>
          <p:txBody>
            <a:bodyPr/>
            <a:lstStyle/>
            <a:p>
              <a:endParaRPr lang="ar-EG"/>
            </a:p>
          </p:txBody>
        </p:sp>
      </p:grpSp>
      <p:sp>
        <p:nvSpPr>
          <p:cNvPr id="40" name="TextBox 40"/>
          <p:cNvSpPr txBox="1"/>
          <p:nvPr/>
        </p:nvSpPr>
        <p:spPr>
          <a:xfrm>
            <a:off x="429887" y="7726201"/>
            <a:ext cx="16181711" cy="2350323"/>
          </a:xfrm>
          <a:prstGeom prst="rect">
            <a:avLst/>
          </a:prstGeom>
        </p:spPr>
        <p:txBody>
          <a:bodyPr wrap="square" lIns="0" tIns="0" rIns="0" bIns="0" rtlCol="0" anchor="t">
            <a:spAutoFit/>
          </a:bodyPr>
          <a:lstStyle/>
          <a:p>
            <a:pPr algn="l">
              <a:lnSpc>
                <a:spcPts val="3079"/>
              </a:lnSpc>
            </a:pPr>
            <a:r>
              <a:rPr lang="en-US" sz="2400" dirty="0">
                <a:latin typeface="Helvetica World"/>
                <a:ea typeface="Helvetica World"/>
                <a:cs typeface="Helvetica World"/>
                <a:sym typeface="Helvetica World"/>
              </a:rPr>
              <a:t>The project began by setting up the Global Gourmet database, created using SQL Server and Windows authentication. The schema consists of the following tables:</a:t>
            </a:r>
          </a:p>
          <a:p>
            <a:pPr algn="l">
              <a:lnSpc>
                <a:spcPts val="3079"/>
              </a:lnSpc>
            </a:pPr>
            <a:r>
              <a:rPr lang="en-US" sz="2000" dirty="0">
                <a:latin typeface="Helvetica World"/>
                <a:ea typeface="Helvetica World"/>
                <a:cs typeface="Helvetica World"/>
                <a:sym typeface="Helvetica World"/>
              </a:rPr>
              <a:t>Employees - Categories – Customers – Shippers – Suppliers – Orders – Products - Order Details - Territories - Employee Territories – Regions</a:t>
            </a:r>
          </a:p>
          <a:p>
            <a:pPr algn="l">
              <a:lnSpc>
                <a:spcPts val="3079"/>
              </a:lnSpc>
            </a:pPr>
            <a:endParaRPr lang="ar-EG" sz="2000" dirty="0">
              <a:latin typeface="Helvetica World"/>
              <a:ea typeface="Helvetica World"/>
              <a:cs typeface="Helvetica World"/>
              <a:sym typeface="Helvetica World"/>
            </a:endParaRPr>
          </a:p>
          <a:p>
            <a:pPr algn="l">
              <a:lnSpc>
                <a:spcPts val="3079"/>
              </a:lnSpc>
            </a:pPr>
            <a:r>
              <a:rPr lang="en-US" sz="2400" dirty="0">
                <a:latin typeface="Helvetica World"/>
                <a:ea typeface="Helvetica World"/>
                <a:cs typeface="Helvetica World"/>
                <a:sym typeface="Helvetica World"/>
              </a:rPr>
              <a:t>Our SQL Server Management Studio (SSMS) database uses a relational architecture to organize structured data with defined relationships, ensuring data integrity and efficient querying for analytics and reporting.</a:t>
            </a:r>
          </a:p>
        </p:txBody>
      </p:sp>
      <p:sp>
        <p:nvSpPr>
          <p:cNvPr id="41" name="TextBox 30"/>
          <p:cNvSpPr txBox="1"/>
          <p:nvPr/>
        </p:nvSpPr>
        <p:spPr>
          <a:xfrm>
            <a:off x="9668070" y="3804703"/>
            <a:ext cx="1856649" cy="1052532"/>
          </a:xfrm>
          <a:prstGeom prst="rect">
            <a:avLst/>
          </a:prstGeom>
        </p:spPr>
        <p:txBody>
          <a:bodyPr wrap="square" lIns="0" tIns="0" rIns="0" bIns="0" rtlCol="0" anchor="t">
            <a:spAutoFit/>
          </a:bodyPr>
          <a:lstStyle/>
          <a:p>
            <a:pPr algn="ctr">
              <a:lnSpc>
                <a:spcPts val="2827"/>
              </a:lnSpc>
            </a:pPr>
            <a:r>
              <a:rPr lang="en-US" sz="2019" dirty="0">
                <a:solidFill>
                  <a:srgbClr val="FFFFFF"/>
                </a:solidFill>
                <a:latin typeface="Helvetica World"/>
                <a:ea typeface="Helvetica World"/>
                <a:cs typeface="Helvetica World"/>
                <a:sym typeface="Helvetica World"/>
              </a:rPr>
              <a:t>Data warehouse &amp; </a:t>
            </a:r>
          </a:p>
          <a:p>
            <a:pPr algn="ctr">
              <a:lnSpc>
                <a:spcPts val="2827"/>
              </a:lnSpc>
            </a:pPr>
            <a:r>
              <a:rPr lang="en-US" sz="2019" dirty="0">
                <a:solidFill>
                  <a:srgbClr val="FFFFFF"/>
                </a:solidFill>
                <a:latin typeface="Helvetica World"/>
                <a:ea typeface="Helvetica World"/>
                <a:cs typeface="Helvetica World"/>
                <a:sym typeface="Helvetica World"/>
              </a:rPr>
              <a:t>(ETL)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500"/>
                                        <p:tgtEl>
                                          <p:spTgt spid="10"/>
                                        </p:tgtEl>
                                      </p:cBhvr>
                                    </p:animEffect>
                                    <p:anim calcmode="lin" valueType="num">
                                      <p:cBhvr>
                                        <p:cTn id="19" dur="1500" fill="hold"/>
                                        <p:tgtEl>
                                          <p:spTgt spid="10"/>
                                        </p:tgtEl>
                                        <p:attrNameLst>
                                          <p:attrName>ppt_x</p:attrName>
                                        </p:attrNameLst>
                                      </p:cBhvr>
                                      <p:tavLst>
                                        <p:tav tm="0">
                                          <p:val>
                                            <p:strVal val="#ppt_x"/>
                                          </p:val>
                                        </p:tav>
                                        <p:tav tm="100000">
                                          <p:val>
                                            <p:strVal val="#ppt_x"/>
                                          </p:val>
                                        </p:tav>
                                      </p:tavLst>
                                    </p:anim>
                                    <p:anim calcmode="lin" valueType="num">
                                      <p:cBhvr>
                                        <p:cTn id="20" dur="15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1000"/>
                                        <p:tgtEl>
                                          <p:spTgt spid="31"/>
                                        </p:tgtEl>
                                      </p:cBhvr>
                                    </p:animEffect>
                                    <p:anim calcmode="lin" valueType="num">
                                      <p:cBhvr>
                                        <p:cTn id="24" dur="1000" fill="hold"/>
                                        <p:tgtEl>
                                          <p:spTgt spid="31"/>
                                        </p:tgtEl>
                                        <p:attrNameLst>
                                          <p:attrName>ppt_x</p:attrName>
                                        </p:attrNameLst>
                                      </p:cBhvr>
                                      <p:tavLst>
                                        <p:tav tm="0">
                                          <p:val>
                                            <p:strVal val="#ppt_x"/>
                                          </p:val>
                                        </p:tav>
                                        <p:tav tm="100000">
                                          <p:val>
                                            <p:strVal val="#ppt_x"/>
                                          </p:val>
                                        </p:tav>
                                      </p:tavLst>
                                    </p:anim>
                                    <p:anim calcmode="lin" valueType="num">
                                      <p:cBhvr>
                                        <p:cTn id="25" dur="1000" fill="hold"/>
                                        <p:tgtEl>
                                          <p:spTgt spid="31"/>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500"/>
                                        <p:tgtEl>
                                          <p:spTgt spid="13"/>
                                        </p:tgtEl>
                                      </p:cBhvr>
                                    </p:animEffect>
                                    <p:anim calcmode="lin" valueType="num">
                                      <p:cBhvr>
                                        <p:cTn id="30" dur="1500" fill="hold"/>
                                        <p:tgtEl>
                                          <p:spTgt spid="13"/>
                                        </p:tgtEl>
                                        <p:attrNameLst>
                                          <p:attrName>ppt_x</p:attrName>
                                        </p:attrNameLst>
                                      </p:cBhvr>
                                      <p:tavLst>
                                        <p:tav tm="0">
                                          <p:val>
                                            <p:strVal val="#ppt_x"/>
                                          </p:val>
                                        </p:tav>
                                        <p:tav tm="100000">
                                          <p:val>
                                            <p:strVal val="#ppt_x"/>
                                          </p:val>
                                        </p:tav>
                                      </p:tavLst>
                                    </p:anim>
                                    <p:anim calcmode="lin" valueType="num">
                                      <p:cBhvr>
                                        <p:cTn id="31" dur="15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1000"/>
                                        <p:tgtEl>
                                          <p:spTgt spid="32"/>
                                        </p:tgtEl>
                                      </p:cBhvr>
                                    </p:animEffect>
                                    <p:anim calcmode="lin" valueType="num">
                                      <p:cBhvr>
                                        <p:cTn id="35" dur="1000" fill="hold"/>
                                        <p:tgtEl>
                                          <p:spTgt spid="32"/>
                                        </p:tgtEl>
                                        <p:attrNameLst>
                                          <p:attrName>ppt_x</p:attrName>
                                        </p:attrNameLst>
                                      </p:cBhvr>
                                      <p:tavLst>
                                        <p:tav tm="0">
                                          <p:val>
                                            <p:strVal val="#ppt_x"/>
                                          </p:val>
                                        </p:tav>
                                        <p:tav tm="100000">
                                          <p:val>
                                            <p:strVal val="#ppt_x"/>
                                          </p:val>
                                        </p:tav>
                                      </p:tavLst>
                                    </p:anim>
                                    <p:anim calcmode="lin" valueType="num">
                                      <p:cBhvr>
                                        <p:cTn id="36" dur="1000" fill="hold"/>
                                        <p:tgtEl>
                                          <p:spTgt spid="32"/>
                                        </p:tgtEl>
                                        <p:attrNameLst>
                                          <p:attrName>ppt_y</p:attrName>
                                        </p:attrNameLst>
                                      </p:cBhvr>
                                      <p:tavLst>
                                        <p:tav tm="0">
                                          <p:val>
                                            <p:strVal val="#ppt_y+.1"/>
                                          </p:val>
                                        </p:tav>
                                        <p:tav tm="100000">
                                          <p:val>
                                            <p:strVal val="#ppt_y"/>
                                          </p:val>
                                        </p:tav>
                                      </p:tavLst>
                                    </p:anim>
                                  </p:childTnLst>
                                </p:cTn>
                              </p:par>
                            </p:childTnLst>
                          </p:cTn>
                        </p:par>
                        <p:par>
                          <p:cTn id="37" fill="hold">
                            <p:stCondLst>
                              <p:cond delay="4000"/>
                            </p:stCondLst>
                            <p:childTnLst>
                              <p:par>
                                <p:cTn id="38" presetID="42"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1000" fill="hold"/>
                                        <p:tgtEl>
                                          <p:spTgt spid="1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42"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anim calcmode="lin" valueType="num">
                                      <p:cBhvr>
                                        <p:cTn id="57" dur="1000" fill="hold"/>
                                        <p:tgtEl>
                                          <p:spTgt spid="28"/>
                                        </p:tgtEl>
                                        <p:attrNameLst>
                                          <p:attrName>ppt_x</p:attrName>
                                        </p:attrNameLst>
                                      </p:cBhvr>
                                      <p:tavLst>
                                        <p:tav tm="0">
                                          <p:val>
                                            <p:strVal val="#ppt_x"/>
                                          </p:val>
                                        </p:tav>
                                        <p:tav tm="100000">
                                          <p:val>
                                            <p:strVal val="#ppt_x"/>
                                          </p:val>
                                        </p:tav>
                                      </p:tavLst>
                                    </p:anim>
                                    <p:anim calcmode="lin" valueType="num">
                                      <p:cBhvr>
                                        <p:cTn id="58" dur="1000" fill="hold"/>
                                        <p:tgtEl>
                                          <p:spTgt spid="28"/>
                                        </p:tgtEl>
                                        <p:attrNameLst>
                                          <p:attrName>ppt_y</p:attrName>
                                        </p:attrNameLst>
                                      </p:cBhvr>
                                      <p:tavLst>
                                        <p:tav tm="0">
                                          <p:val>
                                            <p:strVal val="#ppt_y+.1"/>
                                          </p:val>
                                        </p:tav>
                                        <p:tav tm="100000">
                                          <p:val>
                                            <p:strVal val="#ppt_y"/>
                                          </p:val>
                                        </p:tav>
                                      </p:tavLst>
                                    </p:anim>
                                  </p:childTnLst>
                                </p:cTn>
                              </p:par>
                            </p:childTnLst>
                          </p:cTn>
                        </p:par>
                        <p:par>
                          <p:cTn id="59" fill="hold">
                            <p:stCondLst>
                              <p:cond delay="6000"/>
                            </p:stCondLst>
                            <p:childTnLst>
                              <p:par>
                                <p:cTn id="60" presetID="42" presetClass="entr" presetSubtype="0"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left)">
                                      <p:cBhvr>
                                        <p:cTn id="74" dur="500"/>
                                        <p:tgtEl>
                                          <p:spTgt spid="26"/>
                                        </p:tgtEl>
                                      </p:cBhvr>
                                    </p:animEffect>
                                  </p:childTnLst>
                                </p:cTn>
                              </p:par>
                            </p:childTnLst>
                          </p:cTn>
                        </p:par>
                        <p:par>
                          <p:cTn id="75" fill="hold">
                            <p:stCondLst>
                              <p:cond delay="500"/>
                            </p:stCondLst>
                            <p:childTnLst>
                              <p:par>
                                <p:cTn id="76" presetID="1" presetClass="entr" presetSubtype="0" fill="hold" grpId="0" nodeType="after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0"/>
                                          </p:stCondLst>
                                        </p:cTn>
                                        <p:tgtEl>
                                          <p:spTgt spid="40">
                                            <p:txEl>
                                              <p:pRg st="1" end="1"/>
                                            </p:txEl>
                                          </p:spTgt>
                                        </p:tgtEl>
                                        <p:attrNameLst>
                                          <p:attrName>style.visibility</p:attrName>
                                        </p:attrNameLst>
                                      </p:cBhvr>
                                      <p:to>
                                        <p:strVal val="visible"/>
                                      </p:to>
                                    </p:set>
                                  </p:childTnLst>
                                </p:cTn>
                              </p:par>
                            </p:childTnLst>
                          </p:cTn>
                        </p:par>
                        <p:par>
                          <p:cTn id="81" fill="hold">
                            <p:stCondLst>
                              <p:cond delay="500"/>
                            </p:stCondLst>
                            <p:childTnLst>
                              <p:par>
                                <p:cTn id="82" presetID="1" presetClass="entr" presetSubtype="0" fill="hold" grpId="0" nodeType="afterEffect">
                                  <p:stCondLst>
                                    <p:cond delay="0"/>
                                  </p:stCondLst>
                                  <p:childTnLst>
                                    <p:set>
                                      <p:cBhvr>
                                        <p:cTn id="83"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1" grpId="0"/>
      <p:bldP spid="32" grpId="0"/>
      <p:bldP spid="40" grpId="0" build="p"/>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p:nvPr/>
        </p:nvGrpSpPr>
        <p:grpSpPr>
          <a:xfrm>
            <a:off x="12483881" y="1288883"/>
            <a:ext cx="5201545" cy="736076"/>
            <a:chOff x="0" y="0"/>
            <a:chExt cx="1369954" cy="193864"/>
          </a:xfrm>
        </p:grpSpPr>
        <p:sp>
          <p:nvSpPr>
            <p:cNvPr id="3" name="Freeform 3"/>
            <p:cNvSpPr/>
            <p:nvPr/>
          </p:nvSpPr>
          <p:spPr>
            <a:xfrm>
              <a:off x="0" y="0"/>
              <a:ext cx="1369954" cy="193864"/>
            </a:xfrm>
            <a:custGeom>
              <a:avLst/>
              <a:gdLst/>
              <a:ahLst/>
              <a:cxnLst/>
              <a:rect l="l" t="t" r="r" b="b"/>
              <a:pathLst>
                <a:path w="1369954" h="193864">
                  <a:moveTo>
                    <a:pt x="75908" y="0"/>
                  </a:moveTo>
                  <a:lnTo>
                    <a:pt x="1294046" y="0"/>
                  </a:lnTo>
                  <a:cubicBezTo>
                    <a:pt x="1335969" y="0"/>
                    <a:pt x="1369954" y="33985"/>
                    <a:pt x="1369954" y="75908"/>
                  </a:cubicBezTo>
                  <a:lnTo>
                    <a:pt x="1369954" y="117956"/>
                  </a:lnTo>
                  <a:cubicBezTo>
                    <a:pt x="1369954" y="159879"/>
                    <a:pt x="1335969" y="193864"/>
                    <a:pt x="1294046" y="193864"/>
                  </a:cubicBezTo>
                  <a:lnTo>
                    <a:pt x="75908" y="193864"/>
                  </a:lnTo>
                  <a:cubicBezTo>
                    <a:pt x="33985" y="193864"/>
                    <a:pt x="0" y="159879"/>
                    <a:pt x="0" y="117956"/>
                  </a:cubicBezTo>
                  <a:lnTo>
                    <a:pt x="0" y="75908"/>
                  </a:lnTo>
                  <a:cubicBezTo>
                    <a:pt x="0" y="33985"/>
                    <a:pt x="33985" y="0"/>
                    <a:pt x="75908" y="0"/>
                  </a:cubicBezTo>
                  <a:close/>
                </a:path>
              </a:pathLst>
            </a:custGeom>
            <a:solidFill>
              <a:srgbClr val="000000">
                <a:alpha val="0"/>
              </a:srgbClr>
            </a:solidFill>
            <a:ln w="38100" cap="rnd">
              <a:solidFill>
                <a:srgbClr val="FF9430"/>
              </a:solidFill>
              <a:prstDash val="solid"/>
              <a:round/>
            </a:ln>
          </p:spPr>
          <p:txBody>
            <a:bodyPr/>
            <a:lstStyle/>
            <a:p>
              <a:endParaRPr lang="ar-EG"/>
            </a:p>
          </p:txBody>
        </p:sp>
        <p:sp>
          <p:nvSpPr>
            <p:cNvPr id="4" name="TextBox 4"/>
            <p:cNvSpPr txBox="1"/>
            <p:nvPr/>
          </p:nvSpPr>
          <p:spPr>
            <a:xfrm>
              <a:off x="0" y="-38100"/>
              <a:ext cx="1369954" cy="231964"/>
            </a:xfrm>
            <a:prstGeom prst="rect">
              <a:avLst/>
            </a:prstGeom>
          </p:spPr>
          <p:txBody>
            <a:bodyPr lIns="50800" tIns="50800" rIns="50800" bIns="50800" rtlCol="0" anchor="ctr"/>
            <a:lstStyle/>
            <a:p>
              <a:pPr algn="ctr">
                <a:lnSpc>
                  <a:spcPts val="2856"/>
                </a:lnSpc>
              </a:pPr>
              <a:endParaRPr/>
            </a:p>
          </p:txBody>
        </p:sp>
      </p:grpSp>
      <p:sp>
        <p:nvSpPr>
          <p:cNvPr id="6" name="TextBox 6"/>
          <p:cNvSpPr txBox="1"/>
          <p:nvPr/>
        </p:nvSpPr>
        <p:spPr>
          <a:xfrm>
            <a:off x="228600" y="464408"/>
            <a:ext cx="12039600" cy="984885"/>
          </a:xfrm>
          <a:prstGeom prst="rect">
            <a:avLst/>
          </a:prstGeom>
        </p:spPr>
        <p:txBody>
          <a:bodyPr wrap="square" lIns="0" tIns="0" rIns="0" bIns="0" rtlCol="0" anchor="t">
            <a:spAutoFit/>
          </a:bodyPr>
          <a:lstStyle/>
          <a:p>
            <a:pPr marL="457200" indent="-457200">
              <a:buFont typeface="Wingdings" panose="05000000000000000000" pitchFamily="2" charset="2"/>
              <a:buChar char="v"/>
            </a:pPr>
            <a:r>
              <a:rPr lang="en-US" sz="3200" dirty="0">
                <a:solidFill>
                  <a:srgbClr val="FFFFFF"/>
                </a:solidFill>
                <a:latin typeface="Helvetica World"/>
                <a:ea typeface="Helvetica World"/>
                <a:cs typeface="Helvetica World"/>
                <a:sym typeface="Helvetica World"/>
              </a:rPr>
              <a:t>The project began by setting up the Global Gourmet database, created using SSMS</a:t>
            </a:r>
            <a:endParaRPr lang="en-US" sz="2800" dirty="0">
              <a:solidFill>
                <a:srgbClr val="FFFFFF"/>
              </a:solidFill>
              <a:latin typeface="Helvetica World"/>
              <a:ea typeface="Helvetica World"/>
              <a:cs typeface="Helvetica World"/>
              <a:sym typeface="Helvetica World"/>
            </a:endParaRPr>
          </a:p>
        </p:txBody>
      </p:sp>
      <p:sp>
        <p:nvSpPr>
          <p:cNvPr id="7" name="TextBox 7"/>
          <p:cNvSpPr txBox="1"/>
          <p:nvPr/>
        </p:nvSpPr>
        <p:spPr>
          <a:xfrm>
            <a:off x="11734800" y="2414722"/>
            <a:ext cx="2607674" cy="382270"/>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Creation Data Base</a:t>
            </a:r>
          </a:p>
        </p:txBody>
      </p:sp>
      <p:sp>
        <p:nvSpPr>
          <p:cNvPr id="9" name="TextBox 9"/>
          <p:cNvSpPr txBox="1"/>
          <p:nvPr/>
        </p:nvSpPr>
        <p:spPr>
          <a:xfrm>
            <a:off x="11734800" y="4430737"/>
            <a:ext cx="2607674" cy="382270"/>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Stored Procedure</a:t>
            </a:r>
          </a:p>
        </p:txBody>
      </p:sp>
      <p:sp>
        <p:nvSpPr>
          <p:cNvPr id="12" name="TextBox 12"/>
          <p:cNvSpPr txBox="1"/>
          <p:nvPr/>
        </p:nvSpPr>
        <p:spPr>
          <a:xfrm>
            <a:off x="16192161" y="3122472"/>
            <a:ext cx="2607674" cy="766557"/>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Database Architecture</a:t>
            </a:r>
          </a:p>
        </p:txBody>
      </p:sp>
      <p:sp>
        <p:nvSpPr>
          <p:cNvPr id="15" name="TextBox 15"/>
          <p:cNvSpPr txBox="1"/>
          <p:nvPr/>
        </p:nvSpPr>
        <p:spPr>
          <a:xfrm>
            <a:off x="16177009" y="5482432"/>
            <a:ext cx="2841124" cy="382270"/>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Triggers</a:t>
            </a:r>
          </a:p>
        </p:txBody>
      </p:sp>
      <p:sp>
        <p:nvSpPr>
          <p:cNvPr id="17" name="TextBox 17"/>
          <p:cNvSpPr txBox="1"/>
          <p:nvPr/>
        </p:nvSpPr>
        <p:spPr>
          <a:xfrm>
            <a:off x="13038636" y="1297828"/>
            <a:ext cx="4092035" cy="654025"/>
          </a:xfrm>
          <a:prstGeom prst="rect">
            <a:avLst/>
          </a:prstGeom>
        </p:spPr>
        <p:txBody>
          <a:bodyPr lIns="0" tIns="0" rIns="0" bIns="0" rtlCol="0" anchor="t">
            <a:spAutoFit/>
          </a:bodyPr>
          <a:lstStyle/>
          <a:p>
            <a:pPr algn="ctr">
              <a:lnSpc>
                <a:spcPts val="5069"/>
              </a:lnSpc>
            </a:pPr>
            <a:r>
              <a:rPr lang="en-US" sz="4400" b="1" dirty="0">
                <a:solidFill>
                  <a:srgbClr val="FF9430"/>
                </a:solidFill>
                <a:effectLst>
                  <a:outerShdw blurRad="38100" dist="38100" dir="2700000" algn="tl">
                    <a:srgbClr val="000000">
                      <a:alpha val="43137"/>
                    </a:srgbClr>
                  </a:outerShdw>
                </a:effectLst>
                <a:latin typeface="Helvetica World Bold"/>
                <a:ea typeface="Helvetica World Bold"/>
                <a:cs typeface="Helvetica World Bold"/>
                <a:sym typeface="Helvetica World Bold"/>
              </a:rPr>
              <a:t>SQL Phases</a:t>
            </a:r>
          </a:p>
        </p:txBody>
      </p:sp>
      <p:grpSp>
        <p:nvGrpSpPr>
          <p:cNvPr id="18" name="Group 18"/>
          <p:cNvGrpSpPr/>
          <p:nvPr/>
        </p:nvGrpSpPr>
        <p:grpSpPr>
          <a:xfrm>
            <a:off x="14554459" y="2024959"/>
            <a:ext cx="1359123" cy="6776141"/>
            <a:chOff x="11959" y="0"/>
            <a:chExt cx="1359123" cy="9082801"/>
          </a:xfrm>
        </p:grpSpPr>
        <p:sp>
          <p:nvSpPr>
            <p:cNvPr id="19" name="AutoShape 19"/>
            <p:cNvSpPr/>
            <p:nvPr/>
          </p:nvSpPr>
          <p:spPr>
            <a:xfrm flipV="1">
              <a:off x="685541" y="0"/>
              <a:ext cx="0" cy="9082801"/>
            </a:xfrm>
            <a:prstGeom prst="line">
              <a:avLst/>
            </a:prstGeom>
            <a:ln w="50800" cap="flat">
              <a:solidFill>
                <a:srgbClr val="FF9430"/>
              </a:solidFill>
              <a:prstDash val="solid"/>
              <a:headEnd type="none" w="sm" len="sm"/>
              <a:tailEnd type="none" w="sm" len="sm"/>
            </a:ln>
          </p:spPr>
          <p:txBody>
            <a:bodyPr/>
            <a:lstStyle/>
            <a:p>
              <a:endParaRPr lang="ar-EG"/>
            </a:p>
          </p:txBody>
        </p:sp>
        <p:sp>
          <p:nvSpPr>
            <p:cNvPr id="20" name="AutoShape 20"/>
            <p:cNvSpPr/>
            <p:nvPr/>
          </p:nvSpPr>
          <p:spPr>
            <a:xfrm>
              <a:off x="11959" y="792222"/>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1" name="AutoShape 21"/>
            <p:cNvSpPr/>
            <p:nvPr/>
          </p:nvSpPr>
          <p:spPr>
            <a:xfrm>
              <a:off x="11959" y="3614066"/>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2" name="AutoShape 22"/>
            <p:cNvSpPr/>
            <p:nvPr/>
          </p:nvSpPr>
          <p:spPr>
            <a:xfrm>
              <a:off x="11959" y="6427183"/>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3" name="AutoShape 23"/>
            <p:cNvSpPr/>
            <p:nvPr/>
          </p:nvSpPr>
          <p:spPr>
            <a:xfrm>
              <a:off x="171386" y="9082801"/>
              <a:ext cx="514156"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5" name="AutoShape 25"/>
            <p:cNvSpPr/>
            <p:nvPr/>
          </p:nvSpPr>
          <p:spPr>
            <a:xfrm flipH="1">
              <a:off x="685541" y="2108124"/>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6" name="AutoShape 26"/>
            <p:cNvSpPr/>
            <p:nvPr/>
          </p:nvSpPr>
          <p:spPr>
            <a:xfrm flipH="1">
              <a:off x="685541" y="4997234"/>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7" name="AutoShape 27"/>
            <p:cNvSpPr/>
            <p:nvPr/>
          </p:nvSpPr>
          <p:spPr>
            <a:xfrm flipH="1">
              <a:off x="685541" y="7857131"/>
              <a:ext cx="685541" cy="0"/>
            </a:xfrm>
            <a:prstGeom prst="line">
              <a:avLst/>
            </a:prstGeom>
            <a:ln w="50800" cap="flat">
              <a:solidFill>
                <a:srgbClr val="FF9430"/>
              </a:solidFill>
              <a:prstDash val="solid"/>
              <a:headEnd type="diamond" w="lg" len="lg"/>
              <a:tailEnd type="none" w="sm" len="sm"/>
            </a:ln>
          </p:spPr>
          <p:txBody>
            <a:bodyPr/>
            <a:lstStyle/>
            <a:p>
              <a:endParaRPr lang="ar-EG"/>
            </a:p>
          </p:txBody>
        </p:sp>
      </p:grpSp>
      <p:pic>
        <p:nvPicPr>
          <p:cNvPr id="11" name="Picture 10">
            <a:extLst>
              <a:ext uri="{FF2B5EF4-FFF2-40B4-BE49-F238E27FC236}">
                <a16:creationId xmlns:a16="http://schemas.microsoft.com/office/drawing/2014/main" id="{45F2792F-2724-328B-D0D3-4316BEAB1A75}"/>
              </a:ext>
            </a:extLst>
          </p:cNvPr>
          <p:cNvPicPr>
            <a:picLocks noChangeAspect="1"/>
          </p:cNvPicPr>
          <p:nvPr/>
        </p:nvPicPr>
        <p:blipFill>
          <a:blip r:embed="rId3"/>
          <a:stretch>
            <a:fillRect/>
          </a:stretch>
        </p:blipFill>
        <p:spPr>
          <a:xfrm>
            <a:off x="15468600" y="0"/>
            <a:ext cx="2819400" cy="1200491"/>
          </a:xfrm>
          <a:prstGeom prst="rect">
            <a:avLst/>
          </a:prstGeom>
        </p:spPr>
      </p:pic>
      <p:pic>
        <p:nvPicPr>
          <p:cNvPr id="14" name="Content Placeholder 3">
            <a:extLst>
              <a:ext uri="{FF2B5EF4-FFF2-40B4-BE49-F238E27FC236}">
                <a16:creationId xmlns:a16="http://schemas.microsoft.com/office/drawing/2014/main" id="{002A4DC0-A94D-3D96-E21F-FE98D1887CF3}"/>
              </a:ext>
            </a:extLst>
          </p:cNvPr>
          <p:cNvPicPr>
            <a:picLocks noChangeAspect="1"/>
          </p:cNvPicPr>
          <p:nvPr/>
        </p:nvPicPr>
        <p:blipFill>
          <a:blip r:embed="rId4"/>
          <a:srcRect l="20443" t="11635" r="5490" b="2426"/>
          <a:stretch/>
        </p:blipFill>
        <p:spPr>
          <a:xfrm>
            <a:off x="0" y="3762421"/>
            <a:ext cx="12097074" cy="6461391"/>
          </a:xfrm>
          <a:prstGeom prst="rect">
            <a:avLst/>
          </a:prstGeom>
          <a:ln w="38100">
            <a:solidFill>
              <a:schemeClr val="accent6">
                <a:lumMod val="75000"/>
              </a:schemeClr>
            </a:solidFill>
          </a:ln>
          <a:effectLst>
            <a:outerShdw blurRad="25400" dir="17880000">
              <a:srgbClr val="000000">
                <a:alpha val="46000"/>
              </a:srgbClr>
            </a:outerShdw>
          </a:effectLst>
        </p:spPr>
      </p:pic>
      <p:sp>
        <p:nvSpPr>
          <p:cNvPr id="16" name="TextBox 6">
            <a:extLst>
              <a:ext uri="{FF2B5EF4-FFF2-40B4-BE49-F238E27FC236}">
                <a16:creationId xmlns:a16="http://schemas.microsoft.com/office/drawing/2014/main" id="{F679E721-3F9E-D468-D198-D68668A32A9C}"/>
              </a:ext>
            </a:extLst>
          </p:cNvPr>
          <p:cNvSpPr txBox="1"/>
          <p:nvPr/>
        </p:nvSpPr>
        <p:spPr>
          <a:xfrm>
            <a:off x="120158" y="1701306"/>
            <a:ext cx="12039600" cy="773032"/>
          </a:xfrm>
          <a:prstGeom prst="rect">
            <a:avLst/>
          </a:prstGeom>
        </p:spPr>
        <p:txBody>
          <a:bodyPr wrap="square" lIns="0" tIns="0" rIns="0" bIns="0" rtlCol="0" anchor="t">
            <a:spAutoFit/>
          </a:bodyPr>
          <a:lstStyle/>
          <a:p>
            <a:pPr marL="457200" indent="-457200">
              <a:lnSpc>
                <a:spcPts val="3079"/>
              </a:lnSpc>
              <a:buFont typeface="Wingdings" panose="05000000000000000000" pitchFamily="2" charset="2"/>
              <a:buChar char="v"/>
            </a:pPr>
            <a:r>
              <a:rPr lang="en-US" sz="3600" b="1" u="sng" kern="100" dirty="0">
                <a:latin typeface="Calibri" panose="020F0502020204030204" pitchFamily="34" charset="0"/>
                <a:ea typeface="Calibri" panose="020F0502020204030204" pitchFamily="34" charset="0"/>
                <a:cs typeface="Arial" panose="020B0604020202020204" pitchFamily="34" charset="0"/>
              </a:rPr>
              <a:t>Stored Procedure </a:t>
            </a:r>
            <a:r>
              <a:rPr lang="en-US" sz="3600" kern="100" dirty="0">
                <a:latin typeface="Calibri" panose="020F0502020204030204" pitchFamily="34" charset="0"/>
                <a:ea typeface="Calibri" panose="020F0502020204030204" pitchFamily="34" charset="0"/>
                <a:cs typeface="Arial" panose="020B0604020202020204" pitchFamily="34" charset="0"/>
              </a:rPr>
              <a:t>: </a:t>
            </a:r>
            <a:r>
              <a:rPr lang="en-US" sz="3200" dirty="0">
                <a:latin typeface="Calibri" panose="020F0502020204030204" pitchFamily="34" charset="0"/>
                <a:ea typeface="Calibri" panose="020F0502020204030204" pitchFamily="34" charset="0"/>
                <a:cs typeface="Arial" panose="020B0604020202020204" pitchFamily="34" charset="0"/>
              </a:rPr>
              <a:t>Get Suppliers for a Product</a:t>
            </a:r>
            <a:endParaRPr lang="en-US" sz="2800" dirty="0"/>
          </a:p>
          <a:p>
            <a:pPr marL="457200" indent="-457200">
              <a:lnSpc>
                <a:spcPts val="3079"/>
              </a:lnSpc>
              <a:buFont typeface="Wingdings" panose="05000000000000000000" pitchFamily="2" charset="2"/>
              <a:buChar char="v"/>
            </a:pPr>
            <a:endParaRPr lang="en-US" sz="2400" dirty="0">
              <a:latin typeface="Helvetica World"/>
              <a:ea typeface="Helvetica World"/>
              <a:cs typeface="Helvetica World"/>
              <a:sym typeface="Helvetica World"/>
            </a:endParaRPr>
          </a:p>
        </p:txBody>
      </p:sp>
      <p:sp>
        <p:nvSpPr>
          <p:cNvPr id="29" name="TextBox 6">
            <a:extLst>
              <a:ext uri="{FF2B5EF4-FFF2-40B4-BE49-F238E27FC236}">
                <a16:creationId xmlns:a16="http://schemas.microsoft.com/office/drawing/2014/main" id="{C5FDF219-E6B8-3E5F-B79C-4A3FD3D6AD17}"/>
              </a:ext>
            </a:extLst>
          </p:cNvPr>
          <p:cNvSpPr txBox="1"/>
          <p:nvPr/>
        </p:nvSpPr>
        <p:spPr>
          <a:xfrm>
            <a:off x="150079" y="2563362"/>
            <a:ext cx="12039600" cy="1568122"/>
          </a:xfrm>
          <a:prstGeom prst="rect">
            <a:avLst/>
          </a:prstGeom>
        </p:spPr>
        <p:txBody>
          <a:bodyPr wrap="square" lIns="0" tIns="0" rIns="0" bIns="0" rtlCol="0" anchor="t">
            <a:spAutoFit/>
          </a:bodyPr>
          <a:lstStyle/>
          <a:p>
            <a:pPr marL="457200" indent="-457200">
              <a:lnSpc>
                <a:spcPts val="3079"/>
              </a:lnSpc>
              <a:buFont typeface="Wingdings" panose="05000000000000000000" pitchFamily="2" charset="2"/>
              <a:buChar char="v"/>
            </a:pPr>
            <a:r>
              <a:rPr lang="en-US" sz="3600" b="1" u="sng" kern="100" dirty="0">
                <a:latin typeface="Calibri" panose="020F0502020204030204" pitchFamily="34" charset="0"/>
                <a:ea typeface="Calibri" panose="020F0502020204030204" pitchFamily="34" charset="0"/>
                <a:cs typeface="Arial" panose="020B0604020202020204" pitchFamily="34" charset="0"/>
              </a:rPr>
              <a:t>Triggers</a:t>
            </a:r>
            <a:r>
              <a:rPr lang="en-US" sz="3600" kern="100" dirty="0">
                <a:latin typeface="Calibri" panose="020F0502020204030204" pitchFamily="34" charset="0"/>
                <a:ea typeface="Calibri" panose="020F0502020204030204" pitchFamily="34" charset="0"/>
                <a:cs typeface="Arial" panose="020B0604020202020204" pitchFamily="34" charset="0"/>
              </a:rPr>
              <a:t> : </a:t>
            </a:r>
            <a:r>
              <a:rPr lang="en-US" sz="3200" dirty="0">
                <a:latin typeface="Calibri" panose="020F0502020204030204" pitchFamily="34" charset="0"/>
                <a:ea typeface="Calibri" panose="020F0502020204030204" pitchFamily="34" charset="0"/>
                <a:cs typeface="Arial" panose="020B0604020202020204" pitchFamily="34" charset="0"/>
              </a:rPr>
              <a:t>trigger for Preventing Deletion of Managers: This trigger prevents the deletion of employees who are manager</a:t>
            </a:r>
          </a:p>
          <a:p>
            <a:pPr marL="457200" indent="-457200">
              <a:lnSpc>
                <a:spcPts val="3079"/>
              </a:lnSpc>
              <a:buFont typeface="Wingdings" panose="05000000000000000000" pitchFamily="2" charset="2"/>
              <a:buChar char="v"/>
            </a:pPr>
            <a:endParaRPr lang="en-US" sz="2800" dirty="0"/>
          </a:p>
          <a:p>
            <a:pPr marL="457200" indent="-457200">
              <a:lnSpc>
                <a:spcPts val="3079"/>
              </a:lnSpc>
              <a:buFont typeface="Wingdings" panose="05000000000000000000" pitchFamily="2" charset="2"/>
              <a:buChar char="v"/>
            </a:pPr>
            <a:endParaRPr lang="en-US" sz="2400" dirty="0">
              <a:latin typeface="Helvetica World"/>
              <a:ea typeface="Helvetica World"/>
              <a:cs typeface="Helvetica World"/>
              <a:sym typeface="Helvetica World"/>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1000"/>
                                        <p:tgtEl>
                                          <p:spTgt spid="6">
                                            <p:txEl>
                                              <p:pRg st="0" end="0"/>
                                            </p:txEl>
                                          </p:spTgt>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6" presetClass="entr" presetSubtype="3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circle(out)">
                                      <p:cBhvr>
                                        <p:cTn id="15" dur="2000"/>
                                        <p:tgtEl>
                                          <p:spTgt spid="14"/>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1000"/>
                                        <p:tgtEl>
                                          <p:spTgt spid="16">
                                            <p:txEl>
                                              <p:pRg st="0" end="0"/>
                                            </p:txEl>
                                          </p:spTgt>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1000"/>
                                        <p:tgtEl>
                                          <p:spTgt spid="29">
                                            <p:txEl>
                                              <p:pRg st="0" end="0"/>
                                            </p:txEl>
                                          </p:spTgt>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74DA386-CB86-4BCC-5BE0-AC84941DC59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D89AAD5-DC67-20B3-249A-139F1E947506}"/>
              </a:ext>
            </a:extLst>
          </p:cNvPr>
          <p:cNvGrpSpPr/>
          <p:nvPr/>
        </p:nvGrpSpPr>
        <p:grpSpPr>
          <a:xfrm>
            <a:off x="12483881" y="1288883"/>
            <a:ext cx="5201545" cy="736076"/>
            <a:chOff x="0" y="0"/>
            <a:chExt cx="1369954" cy="193864"/>
          </a:xfrm>
        </p:grpSpPr>
        <p:sp>
          <p:nvSpPr>
            <p:cNvPr id="3" name="Freeform 3">
              <a:extLst>
                <a:ext uri="{FF2B5EF4-FFF2-40B4-BE49-F238E27FC236}">
                  <a16:creationId xmlns:a16="http://schemas.microsoft.com/office/drawing/2014/main" id="{6B5550BE-BFCF-71F1-BF79-3AB2277E41C3}"/>
                </a:ext>
              </a:extLst>
            </p:cNvPr>
            <p:cNvSpPr/>
            <p:nvPr/>
          </p:nvSpPr>
          <p:spPr>
            <a:xfrm>
              <a:off x="0" y="0"/>
              <a:ext cx="1369954" cy="193864"/>
            </a:xfrm>
            <a:custGeom>
              <a:avLst/>
              <a:gdLst/>
              <a:ahLst/>
              <a:cxnLst/>
              <a:rect l="l" t="t" r="r" b="b"/>
              <a:pathLst>
                <a:path w="1369954" h="193864">
                  <a:moveTo>
                    <a:pt x="75908" y="0"/>
                  </a:moveTo>
                  <a:lnTo>
                    <a:pt x="1294046" y="0"/>
                  </a:lnTo>
                  <a:cubicBezTo>
                    <a:pt x="1335969" y="0"/>
                    <a:pt x="1369954" y="33985"/>
                    <a:pt x="1369954" y="75908"/>
                  </a:cubicBezTo>
                  <a:lnTo>
                    <a:pt x="1369954" y="117956"/>
                  </a:lnTo>
                  <a:cubicBezTo>
                    <a:pt x="1369954" y="159879"/>
                    <a:pt x="1335969" y="193864"/>
                    <a:pt x="1294046" y="193864"/>
                  </a:cubicBezTo>
                  <a:lnTo>
                    <a:pt x="75908" y="193864"/>
                  </a:lnTo>
                  <a:cubicBezTo>
                    <a:pt x="33985" y="193864"/>
                    <a:pt x="0" y="159879"/>
                    <a:pt x="0" y="117956"/>
                  </a:cubicBezTo>
                  <a:lnTo>
                    <a:pt x="0" y="75908"/>
                  </a:lnTo>
                  <a:cubicBezTo>
                    <a:pt x="0" y="33985"/>
                    <a:pt x="33985" y="0"/>
                    <a:pt x="75908" y="0"/>
                  </a:cubicBezTo>
                  <a:close/>
                </a:path>
              </a:pathLst>
            </a:custGeom>
            <a:solidFill>
              <a:srgbClr val="000000">
                <a:alpha val="0"/>
              </a:srgbClr>
            </a:solidFill>
            <a:ln w="38100" cap="rnd">
              <a:solidFill>
                <a:srgbClr val="FF9430"/>
              </a:solidFill>
              <a:prstDash val="solid"/>
              <a:round/>
            </a:ln>
          </p:spPr>
          <p:txBody>
            <a:bodyPr/>
            <a:lstStyle/>
            <a:p>
              <a:endParaRPr lang="ar-EG"/>
            </a:p>
          </p:txBody>
        </p:sp>
        <p:sp>
          <p:nvSpPr>
            <p:cNvPr id="4" name="TextBox 4">
              <a:extLst>
                <a:ext uri="{FF2B5EF4-FFF2-40B4-BE49-F238E27FC236}">
                  <a16:creationId xmlns:a16="http://schemas.microsoft.com/office/drawing/2014/main" id="{A2EB1C60-4C3B-07D3-8C13-32C0F69DD82E}"/>
                </a:ext>
              </a:extLst>
            </p:cNvPr>
            <p:cNvSpPr txBox="1"/>
            <p:nvPr/>
          </p:nvSpPr>
          <p:spPr>
            <a:xfrm>
              <a:off x="0" y="-38100"/>
              <a:ext cx="1369954" cy="231964"/>
            </a:xfrm>
            <a:prstGeom prst="rect">
              <a:avLst/>
            </a:prstGeom>
          </p:spPr>
          <p:txBody>
            <a:bodyPr lIns="50800" tIns="50800" rIns="50800" bIns="50800" rtlCol="0" anchor="ctr"/>
            <a:lstStyle/>
            <a:p>
              <a:pPr algn="ctr">
                <a:lnSpc>
                  <a:spcPts val="2856"/>
                </a:lnSpc>
              </a:pPr>
              <a:endParaRPr/>
            </a:p>
          </p:txBody>
        </p:sp>
      </p:grpSp>
      <p:sp>
        <p:nvSpPr>
          <p:cNvPr id="7" name="TextBox 7">
            <a:extLst>
              <a:ext uri="{FF2B5EF4-FFF2-40B4-BE49-F238E27FC236}">
                <a16:creationId xmlns:a16="http://schemas.microsoft.com/office/drawing/2014/main" id="{F760C4B7-20FE-A856-E9FE-60972E2836A1}"/>
              </a:ext>
            </a:extLst>
          </p:cNvPr>
          <p:cNvSpPr txBox="1"/>
          <p:nvPr/>
        </p:nvSpPr>
        <p:spPr>
          <a:xfrm>
            <a:off x="11734800" y="2414722"/>
            <a:ext cx="2607674" cy="382270"/>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Creation Data Base</a:t>
            </a:r>
          </a:p>
        </p:txBody>
      </p:sp>
      <p:sp>
        <p:nvSpPr>
          <p:cNvPr id="8" name="TextBox 8">
            <a:extLst>
              <a:ext uri="{FF2B5EF4-FFF2-40B4-BE49-F238E27FC236}">
                <a16:creationId xmlns:a16="http://schemas.microsoft.com/office/drawing/2014/main" id="{DFF22B79-83E6-DDEC-F302-2388048EC12F}"/>
              </a:ext>
            </a:extLst>
          </p:cNvPr>
          <p:cNvSpPr txBox="1"/>
          <p:nvPr/>
        </p:nvSpPr>
        <p:spPr>
          <a:xfrm>
            <a:off x="11734800" y="6630125"/>
            <a:ext cx="2607674" cy="369012"/>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Order Analysis</a:t>
            </a:r>
          </a:p>
        </p:txBody>
      </p:sp>
      <p:sp>
        <p:nvSpPr>
          <p:cNvPr id="9" name="TextBox 9">
            <a:extLst>
              <a:ext uri="{FF2B5EF4-FFF2-40B4-BE49-F238E27FC236}">
                <a16:creationId xmlns:a16="http://schemas.microsoft.com/office/drawing/2014/main" id="{AB2A6175-AAB9-19DE-F207-FDCCCF114520}"/>
              </a:ext>
            </a:extLst>
          </p:cNvPr>
          <p:cNvSpPr txBox="1"/>
          <p:nvPr/>
        </p:nvSpPr>
        <p:spPr>
          <a:xfrm>
            <a:off x="11734800" y="4430737"/>
            <a:ext cx="2607674" cy="382270"/>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Stored Procedure</a:t>
            </a:r>
          </a:p>
        </p:txBody>
      </p:sp>
      <p:sp>
        <p:nvSpPr>
          <p:cNvPr id="10" name="TextBox 10">
            <a:extLst>
              <a:ext uri="{FF2B5EF4-FFF2-40B4-BE49-F238E27FC236}">
                <a16:creationId xmlns:a16="http://schemas.microsoft.com/office/drawing/2014/main" id="{C2BFAF17-B3D1-439F-1293-CB273CF269D1}"/>
              </a:ext>
            </a:extLst>
          </p:cNvPr>
          <p:cNvSpPr txBox="1"/>
          <p:nvPr/>
        </p:nvSpPr>
        <p:spPr>
          <a:xfrm>
            <a:off x="11849135" y="8508288"/>
            <a:ext cx="2607674" cy="766557"/>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rPr>
              <a:t>Customer Behavior</a:t>
            </a:r>
            <a:r>
              <a:rPr lang="en-US" sz="2199" dirty="0">
                <a:solidFill>
                  <a:srgbClr val="FFFFFF"/>
                </a:solidFill>
                <a:latin typeface="Helvetica World"/>
                <a:ea typeface="Helvetica World"/>
                <a:cs typeface="Helvetica World"/>
                <a:sym typeface="Helvetica World"/>
              </a:rPr>
              <a:t> Analysis</a:t>
            </a:r>
          </a:p>
        </p:txBody>
      </p:sp>
      <p:sp>
        <p:nvSpPr>
          <p:cNvPr id="12" name="TextBox 12">
            <a:extLst>
              <a:ext uri="{FF2B5EF4-FFF2-40B4-BE49-F238E27FC236}">
                <a16:creationId xmlns:a16="http://schemas.microsoft.com/office/drawing/2014/main" id="{ED6A74F2-711A-B36A-41C4-BDA0187939DB}"/>
              </a:ext>
            </a:extLst>
          </p:cNvPr>
          <p:cNvSpPr txBox="1"/>
          <p:nvPr/>
        </p:nvSpPr>
        <p:spPr>
          <a:xfrm>
            <a:off x="16192161" y="3122472"/>
            <a:ext cx="2607674" cy="766557"/>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Database Architecture</a:t>
            </a:r>
          </a:p>
        </p:txBody>
      </p:sp>
      <p:sp>
        <p:nvSpPr>
          <p:cNvPr id="13" name="TextBox 13">
            <a:extLst>
              <a:ext uri="{FF2B5EF4-FFF2-40B4-BE49-F238E27FC236}">
                <a16:creationId xmlns:a16="http://schemas.microsoft.com/office/drawing/2014/main" id="{CD1BFDBC-0431-056F-3FC6-6D820101C48E}"/>
              </a:ext>
            </a:extLst>
          </p:cNvPr>
          <p:cNvSpPr txBox="1"/>
          <p:nvPr/>
        </p:nvSpPr>
        <p:spPr>
          <a:xfrm>
            <a:off x="16177009" y="7588900"/>
            <a:ext cx="2607674" cy="382270"/>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Sales Analysis </a:t>
            </a:r>
          </a:p>
        </p:txBody>
      </p:sp>
      <p:sp>
        <p:nvSpPr>
          <p:cNvPr id="15" name="TextBox 15">
            <a:extLst>
              <a:ext uri="{FF2B5EF4-FFF2-40B4-BE49-F238E27FC236}">
                <a16:creationId xmlns:a16="http://schemas.microsoft.com/office/drawing/2014/main" id="{B458C733-FF7C-5643-574D-505FC244DFC5}"/>
              </a:ext>
            </a:extLst>
          </p:cNvPr>
          <p:cNvSpPr txBox="1"/>
          <p:nvPr/>
        </p:nvSpPr>
        <p:spPr>
          <a:xfrm>
            <a:off x="16177009" y="5482432"/>
            <a:ext cx="2841124" cy="382270"/>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Triggers</a:t>
            </a:r>
          </a:p>
        </p:txBody>
      </p:sp>
      <p:sp>
        <p:nvSpPr>
          <p:cNvPr id="17" name="TextBox 17">
            <a:extLst>
              <a:ext uri="{FF2B5EF4-FFF2-40B4-BE49-F238E27FC236}">
                <a16:creationId xmlns:a16="http://schemas.microsoft.com/office/drawing/2014/main" id="{681F0A01-3512-EBA0-140C-7E3F34DC6B14}"/>
              </a:ext>
            </a:extLst>
          </p:cNvPr>
          <p:cNvSpPr txBox="1"/>
          <p:nvPr/>
        </p:nvSpPr>
        <p:spPr>
          <a:xfrm>
            <a:off x="13038636" y="1297828"/>
            <a:ext cx="4092035" cy="654025"/>
          </a:xfrm>
          <a:prstGeom prst="rect">
            <a:avLst/>
          </a:prstGeom>
        </p:spPr>
        <p:txBody>
          <a:bodyPr lIns="0" tIns="0" rIns="0" bIns="0" rtlCol="0" anchor="t">
            <a:spAutoFit/>
          </a:bodyPr>
          <a:lstStyle/>
          <a:p>
            <a:pPr algn="ctr">
              <a:lnSpc>
                <a:spcPts val="5069"/>
              </a:lnSpc>
            </a:pPr>
            <a:r>
              <a:rPr lang="en-US" sz="4400" b="1" dirty="0">
                <a:solidFill>
                  <a:srgbClr val="FF9430"/>
                </a:solidFill>
                <a:effectLst>
                  <a:outerShdw blurRad="38100" dist="38100" dir="2700000" algn="tl">
                    <a:srgbClr val="000000">
                      <a:alpha val="43137"/>
                    </a:srgbClr>
                  </a:outerShdw>
                </a:effectLst>
                <a:latin typeface="Helvetica World Bold"/>
                <a:ea typeface="Helvetica World Bold"/>
                <a:cs typeface="Helvetica World Bold"/>
                <a:sym typeface="Helvetica World Bold"/>
              </a:rPr>
              <a:t>SQL Phases</a:t>
            </a:r>
          </a:p>
        </p:txBody>
      </p:sp>
      <p:grpSp>
        <p:nvGrpSpPr>
          <p:cNvPr id="18" name="Group 18">
            <a:extLst>
              <a:ext uri="{FF2B5EF4-FFF2-40B4-BE49-F238E27FC236}">
                <a16:creationId xmlns:a16="http://schemas.microsoft.com/office/drawing/2014/main" id="{BCBB301D-49AA-E70D-1273-D6A8A6A7FF5D}"/>
              </a:ext>
            </a:extLst>
          </p:cNvPr>
          <p:cNvGrpSpPr/>
          <p:nvPr/>
        </p:nvGrpSpPr>
        <p:grpSpPr>
          <a:xfrm>
            <a:off x="14554459" y="2024959"/>
            <a:ext cx="1359123" cy="6776141"/>
            <a:chOff x="11959" y="0"/>
            <a:chExt cx="1359123" cy="9082801"/>
          </a:xfrm>
        </p:grpSpPr>
        <p:sp>
          <p:nvSpPr>
            <p:cNvPr id="19" name="AutoShape 19">
              <a:extLst>
                <a:ext uri="{FF2B5EF4-FFF2-40B4-BE49-F238E27FC236}">
                  <a16:creationId xmlns:a16="http://schemas.microsoft.com/office/drawing/2014/main" id="{06C63287-3DC5-265B-72A4-90B0F89E1289}"/>
                </a:ext>
              </a:extLst>
            </p:cNvPr>
            <p:cNvSpPr/>
            <p:nvPr/>
          </p:nvSpPr>
          <p:spPr>
            <a:xfrm flipV="1">
              <a:off x="685541" y="0"/>
              <a:ext cx="0" cy="9082801"/>
            </a:xfrm>
            <a:prstGeom prst="line">
              <a:avLst/>
            </a:prstGeom>
            <a:ln w="50800" cap="flat">
              <a:solidFill>
                <a:srgbClr val="FF9430"/>
              </a:solidFill>
              <a:prstDash val="solid"/>
              <a:headEnd type="none" w="sm" len="sm"/>
              <a:tailEnd type="none" w="sm" len="sm"/>
            </a:ln>
          </p:spPr>
          <p:txBody>
            <a:bodyPr/>
            <a:lstStyle/>
            <a:p>
              <a:endParaRPr lang="ar-EG"/>
            </a:p>
          </p:txBody>
        </p:sp>
        <p:sp>
          <p:nvSpPr>
            <p:cNvPr id="20" name="AutoShape 20">
              <a:extLst>
                <a:ext uri="{FF2B5EF4-FFF2-40B4-BE49-F238E27FC236}">
                  <a16:creationId xmlns:a16="http://schemas.microsoft.com/office/drawing/2014/main" id="{AFC40B30-7ACA-AE15-AD2A-4D256110C0AE}"/>
                </a:ext>
              </a:extLst>
            </p:cNvPr>
            <p:cNvSpPr/>
            <p:nvPr/>
          </p:nvSpPr>
          <p:spPr>
            <a:xfrm>
              <a:off x="11959" y="792222"/>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1" name="AutoShape 21">
              <a:extLst>
                <a:ext uri="{FF2B5EF4-FFF2-40B4-BE49-F238E27FC236}">
                  <a16:creationId xmlns:a16="http://schemas.microsoft.com/office/drawing/2014/main" id="{F96DD796-8B09-65FD-2A1A-8CE4699598E7}"/>
                </a:ext>
              </a:extLst>
            </p:cNvPr>
            <p:cNvSpPr/>
            <p:nvPr/>
          </p:nvSpPr>
          <p:spPr>
            <a:xfrm>
              <a:off x="11959" y="3614066"/>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2" name="AutoShape 22">
              <a:extLst>
                <a:ext uri="{FF2B5EF4-FFF2-40B4-BE49-F238E27FC236}">
                  <a16:creationId xmlns:a16="http://schemas.microsoft.com/office/drawing/2014/main" id="{FB4D5F44-4A36-5A25-5358-7BB0BD9C81B5}"/>
                </a:ext>
              </a:extLst>
            </p:cNvPr>
            <p:cNvSpPr/>
            <p:nvPr/>
          </p:nvSpPr>
          <p:spPr>
            <a:xfrm>
              <a:off x="11959" y="6427183"/>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3" name="AutoShape 23">
              <a:extLst>
                <a:ext uri="{FF2B5EF4-FFF2-40B4-BE49-F238E27FC236}">
                  <a16:creationId xmlns:a16="http://schemas.microsoft.com/office/drawing/2014/main" id="{83619302-1FF7-60F0-8509-515B0594B1EF}"/>
                </a:ext>
              </a:extLst>
            </p:cNvPr>
            <p:cNvSpPr/>
            <p:nvPr/>
          </p:nvSpPr>
          <p:spPr>
            <a:xfrm>
              <a:off x="171386" y="9082801"/>
              <a:ext cx="514156"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5" name="AutoShape 25">
              <a:extLst>
                <a:ext uri="{FF2B5EF4-FFF2-40B4-BE49-F238E27FC236}">
                  <a16:creationId xmlns:a16="http://schemas.microsoft.com/office/drawing/2014/main" id="{8878594B-2166-AF87-8393-5EAA0B7D4F1F}"/>
                </a:ext>
              </a:extLst>
            </p:cNvPr>
            <p:cNvSpPr/>
            <p:nvPr/>
          </p:nvSpPr>
          <p:spPr>
            <a:xfrm flipH="1">
              <a:off x="685541" y="2108124"/>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6" name="AutoShape 26">
              <a:extLst>
                <a:ext uri="{FF2B5EF4-FFF2-40B4-BE49-F238E27FC236}">
                  <a16:creationId xmlns:a16="http://schemas.microsoft.com/office/drawing/2014/main" id="{71ED5819-223D-E625-DED2-ACAEFE359D24}"/>
                </a:ext>
              </a:extLst>
            </p:cNvPr>
            <p:cNvSpPr/>
            <p:nvPr/>
          </p:nvSpPr>
          <p:spPr>
            <a:xfrm flipH="1">
              <a:off x="685541" y="4997234"/>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7" name="AutoShape 27">
              <a:extLst>
                <a:ext uri="{FF2B5EF4-FFF2-40B4-BE49-F238E27FC236}">
                  <a16:creationId xmlns:a16="http://schemas.microsoft.com/office/drawing/2014/main" id="{0008565A-0518-3EB9-1AE0-87FFA905C6F3}"/>
                </a:ext>
              </a:extLst>
            </p:cNvPr>
            <p:cNvSpPr/>
            <p:nvPr/>
          </p:nvSpPr>
          <p:spPr>
            <a:xfrm flipH="1">
              <a:off x="685541" y="7857131"/>
              <a:ext cx="685541" cy="0"/>
            </a:xfrm>
            <a:prstGeom prst="line">
              <a:avLst/>
            </a:prstGeom>
            <a:ln w="50800" cap="flat">
              <a:solidFill>
                <a:srgbClr val="FF9430"/>
              </a:solidFill>
              <a:prstDash val="solid"/>
              <a:headEnd type="diamond" w="lg" len="lg"/>
              <a:tailEnd type="none" w="sm" len="sm"/>
            </a:ln>
          </p:spPr>
          <p:txBody>
            <a:bodyPr/>
            <a:lstStyle/>
            <a:p>
              <a:endParaRPr lang="ar-EG"/>
            </a:p>
          </p:txBody>
        </p:sp>
      </p:grpSp>
      <p:pic>
        <p:nvPicPr>
          <p:cNvPr id="11" name="Picture 10">
            <a:extLst>
              <a:ext uri="{FF2B5EF4-FFF2-40B4-BE49-F238E27FC236}">
                <a16:creationId xmlns:a16="http://schemas.microsoft.com/office/drawing/2014/main" id="{C1DE101E-E070-ECD8-7176-084C001AC0D5}"/>
              </a:ext>
            </a:extLst>
          </p:cNvPr>
          <p:cNvPicPr>
            <a:picLocks noChangeAspect="1"/>
          </p:cNvPicPr>
          <p:nvPr/>
        </p:nvPicPr>
        <p:blipFill>
          <a:blip r:embed="rId2"/>
          <a:stretch>
            <a:fillRect/>
          </a:stretch>
        </p:blipFill>
        <p:spPr>
          <a:xfrm>
            <a:off x="15240000" y="0"/>
            <a:ext cx="3048000" cy="1297828"/>
          </a:xfrm>
          <a:prstGeom prst="rect">
            <a:avLst/>
          </a:prstGeom>
        </p:spPr>
      </p:pic>
      <p:sp>
        <p:nvSpPr>
          <p:cNvPr id="29" name="TextBox 6">
            <a:extLst>
              <a:ext uri="{FF2B5EF4-FFF2-40B4-BE49-F238E27FC236}">
                <a16:creationId xmlns:a16="http://schemas.microsoft.com/office/drawing/2014/main" id="{8A83D924-9C3D-3A82-A475-F4BEB6C32594}"/>
              </a:ext>
            </a:extLst>
          </p:cNvPr>
          <p:cNvSpPr txBox="1"/>
          <p:nvPr/>
        </p:nvSpPr>
        <p:spPr>
          <a:xfrm>
            <a:off x="187204" y="597604"/>
            <a:ext cx="12039600" cy="817596"/>
          </a:xfrm>
          <a:prstGeom prst="rect">
            <a:avLst/>
          </a:prstGeom>
        </p:spPr>
        <p:txBody>
          <a:bodyPr wrap="square" lIns="0" tIns="0" rIns="0" bIns="0" rtlCol="0" anchor="t">
            <a:spAutoFit/>
          </a:bodyPr>
          <a:lstStyle/>
          <a:p>
            <a:pPr marL="457200" indent="-457200">
              <a:lnSpc>
                <a:spcPts val="3079"/>
              </a:lnSpc>
              <a:buFont typeface="Wingdings" panose="05000000000000000000" pitchFamily="2" charset="2"/>
              <a:buChar char="v"/>
            </a:pPr>
            <a:r>
              <a:rPr lang="en-US" sz="3600" kern="100" dirty="0">
                <a:latin typeface="Calibri" panose="020F0502020204030204" pitchFamily="34" charset="0"/>
                <a:ea typeface="Calibri" panose="020F0502020204030204" pitchFamily="34" charset="0"/>
                <a:cs typeface="Arial" panose="020B0604020202020204" pitchFamily="34" charset="0"/>
              </a:rPr>
              <a:t>Order Fulfillment Status Analysis: Tracking Pending, On Time, and Late Orders</a:t>
            </a:r>
            <a:endParaRPr lang="en-US" sz="2800" dirty="0"/>
          </a:p>
        </p:txBody>
      </p:sp>
      <p:pic>
        <p:nvPicPr>
          <p:cNvPr id="5" name="Picture 4">
            <a:extLst>
              <a:ext uri="{FF2B5EF4-FFF2-40B4-BE49-F238E27FC236}">
                <a16:creationId xmlns:a16="http://schemas.microsoft.com/office/drawing/2014/main" id="{5ACEA04B-1979-C51F-87D2-5191B93D4EA3}"/>
              </a:ext>
            </a:extLst>
          </p:cNvPr>
          <p:cNvPicPr>
            <a:picLocks noChangeAspect="1"/>
          </p:cNvPicPr>
          <p:nvPr/>
        </p:nvPicPr>
        <p:blipFill>
          <a:blip r:embed="rId3"/>
          <a:srcRect t="68439" r="45074"/>
          <a:stretch/>
        </p:blipFill>
        <p:spPr>
          <a:xfrm>
            <a:off x="0" y="4721200"/>
            <a:ext cx="11477723" cy="5565800"/>
          </a:xfrm>
          <a:prstGeom prst="rect">
            <a:avLst/>
          </a:prstGeom>
        </p:spPr>
      </p:pic>
      <p:sp>
        <p:nvSpPr>
          <p:cNvPr id="24" name="TextBox 6">
            <a:extLst>
              <a:ext uri="{FF2B5EF4-FFF2-40B4-BE49-F238E27FC236}">
                <a16:creationId xmlns:a16="http://schemas.microsoft.com/office/drawing/2014/main" id="{08BA5924-6427-B3CF-1786-B8E05C059F5C}"/>
              </a:ext>
            </a:extLst>
          </p:cNvPr>
          <p:cNvSpPr txBox="1"/>
          <p:nvPr/>
        </p:nvSpPr>
        <p:spPr>
          <a:xfrm>
            <a:off x="75429" y="1979396"/>
            <a:ext cx="12039600" cy="420051"/>
          </a:xfrm>
          <a:prstGeom prst="rect">
            <a:avLst/>
          </a:prstGeom>
        </p:spPr>
        <p:txBody>
          <a:bodyPr wrap="square" lIns="0" tIns="0" rIns="0" bIns="0" rtlCol="0" anchor="t">
            <a:spAutoFit/>
          </a:bodyPr>
          <a:lstStyle/>
          <a:p>
            <a:pPr marL="457200" indent="-457200">
              <a:lnSpc>
                <a:spcPts val="3079"/>
              </a:lnSpc>
              <a:buFont typeface="Wingdings" panose="05000000000000000000" pitchFamily="2" charset="2"/>
              <a:buChar char="v"/>
            </a:pPr>
            <a:r>
              <a:rPr lang="en-US" sz="3600" kern="100" dirty="0">
                <a:latin typeface="Calibri" panose="020F0502020204030204" pitchFamily="34" charset="0"/>
                <a:ea typeface="Calibri" panose="020F0502020204030204" pitchFamily="34" charset="0"/>
                <a:cs typeface="Arial" panose="020B0604020202020204" pitchFamily="34" charset="0"/>
              </a:rPr>
              <a:t>Sales Analysis by Discount Status</a:t>
            </a:r>
          </a:p>
        </p:txBody>
      </p:sp>
      <p:pic>
        <p:nvPicPr>
          <p:cNvPr id="30" name="Picture 29">
            <a:extLst>
              <a:ext uri="{FF2B5EF4-FFF2-40B4-BE49-F238E27FC236}">
                <a16:creationId xmlns:a16="http://schemas.microsoft.com/office/drawing/2014/main" id="{56912CF0-5271-EE8C-83EA-FF81D32F8CDA}"/>
              </a:ext>
            </a:extLst>
          </p:cNvPr>
          <p:cNvPicPr>
            <a:picLocks noChangeAspect="1"/>
          </p:cNvPicPr>
          <p:nvPr/>
        </p:nvPicPr>
        <p:blipFill>
          <a:blip r:embed="rId4"/>
          <a:stretch>
            <a:fillRect/>
          </a:stretch>
        </p:blipFill>
        <p:spPr>
          <a:xfrm>
            <a:off x="187204" y="4721200"/>
            <a:ext cx="11284169" cy="5565800"/>
          </a:xfrm>
          <a:prstGeom prst="rect">
            <a:avLst/>
          </a:prstGeom>
        </p:spPr>
      </p:pic>
      <p:sp>
        <p:nvSpPr>
          <p:cNvPr id="33" name="TextBox 6">
            <a:extLst>
              <a:ext uri="{FF2B5EF4-FFF2-40B4-BE49-F238E27FC236}">
                <a16:creationId xmlns:a16="http://schemas.microsoft.com/office/drawing/2014/main" id="{C665CA50-91A4-9393-8909-E000A852AC6A}"/>
              </a:ext>
            </a:extLst>
          </p:cNvPr>
          <p:cNvSpPr txBox="1"/>
          <p:nvPr/>
        </p:nvSpPr>
        <p:spPr>
          <a:xfrm>
            <a:off x="-10886" y="2849809"/>
            <a:ext cx="12039600" cy="817596"/>
          </a:xfrm>
          <a:prstGeom prst="rect">
            <a:avLst/>
          </a:prstGeom>
        </p:spPr>
        <p:txBody>
          <a:bodyPr wrap="square" lIns="0" tIns="0" rIns="0" bIns="0" rtlCol="0" anchor="t">
            <a:spAutoFit/>
          </a:bodyPr>
          <a:lstStyle/>
          <a:p>
            <a:pPr marL="457200" indent="-457200">
              <a:lnSpc>
                <a:spcPts val="3079"/>
              </a:lnSpc>
              <a:buFont typeface="Wingdings" panose="05000000000000000000" pitchFamily="2" charset="2"/>
              <a:buChar char="v"/>
            </a:pPr>
            <a:r>
              <a:rPr lang="en-US" sz="3600" kern="100" dirty="0">
                <a:latin typeface="Calibri" panose="020F0502020204030204" pitchFamily="34" charset="0"/>
                <a:ea typeface="Calibri" panose="020F0502020204030204" pitchFamily="34" charset="0"/>
                <a:cs typeface="Arial" panose="020B0604020202020204" pitchFamily="34" charset="0"/>
              </a:rPr>
              <a:t>Analysis of Customer Behavior by Number of Orders and Average Order Value</a:t>
            </a:r>
          </a:p>
        </p:txBody>
      </p:sp>
      <p:pic>
        <p:nvPicPr>
          <p:cNvPr id="37" name="Picture 36">
            <a:extLst>
              <a:ext uri="{FF2B5EF4-FFF2-40B4-BE49-F238E27FC236}">
                <a16:creationId xmlns:a16="http://schemas.microsoft.com/office/drawing/2014/main" id="{C512DA65-EA8A-AC1D-F447-40E02610B50A}"/>
              </a:ext>
            </a:extLst>
          </p:cNvPr>
          <p:cNvPicPr>
            <a:picLocks noChangeAspect="1"/>
          </p:cNvPicPr>
          <p:nvPr/>
        </p:nvPicPr>
        <p:blipFill>
          <a:blip r:embed="rId5"/>
          <a:stretch>
            <a:fillRect/>
          </a:stretch>
        </p:blipFill>
        <p:spPr>
          <a:xfrm>
            <a:off x="175246" y="4430737"/>
            <a:ext cx="11296127" cy="5856262"/>
          </a:xfrm>
          <a:prstGeom prst="rect">
            <a:avLst/>
          </a:prstGeom>
        </p:spPr>
      </p:pic>
    </p:spTree>
    <p:extLst>
      <p:ext uri="{BB962C8B-B14F-4D97-AF65-F5344CB8AC3E}">
        <p14:creationId xmlns:p14="http://schemas.microsoft.com/office/powerpoint/2010/main" val="372638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1000"/>
                                        <p:tgtEl>
                                          <p:spTgt spid="29">
                                            <p:txEl>
                                              <p:pRg st="0" end="0"/>
                                            </p:txEl>
                                          </p:spTgt>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par>
                                <p:cTn id="13" presetID="6" presetClass="entr" presetSubtype="3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out)">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Effect transition="in" filter="wipe(left)">
                                      <p:cBhvr>
                                        <p:cTn id="20" dur="1000"/>
                                        <p:tgtEl>
                                          <p:spTgt spid="24">
                                            <p:txEl>
                                              <p:pRg st="0" end="0"/>
                                            </p:txEl>
                                          </p:spTgt>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6" presetClass="entr" presetSubtype="32"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circle(out)">
                                      <p:cBhvr>
                                        <p:cTn id="28" dur="20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wipe(left)">
                                      <p:cBhvr>
                                        <p:cTn id="33" dur="1000"/>
                                        <p:tgtEl>
                                          <p:spTgt spid="33">
                                            <p:txEl>
                                              <p:pRg st="0" end="0"/>
                                            </p:txEl>
                                          </p:spTgt>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6" presetClass="entr" presetSubtype="32"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circle(out)">
                                      <p:cBhvr>
                                        <p:cTn id="41"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E7B9110-0B7B-116B-308A-45C55230CC7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982A0AA-159F-DA86-4C1B-B11E7DF6199A}"/>
              </a:ext>
            </a:extLst>
          </p:cNvPr>
          <p:cNvGrpSpPr/>
          <p:nvPr/>
        </p:nvGrpSpPr>
        <p:grpSpPr>
          <a:xfrm>
            <a:off x="12480663" y="1333552"/>
            <a:ext cx="5201545" cy="736076"/>
            <a:chOff x="0" y="0"/>
            <a:chExt cx="1369954" cy="193864"/>
          </a:xfrm>
        </p:grpSpPr>
        <p:sp>
          <p:nvSpPr>
            <p:cNvPr id="3" name="Freeform 3">
              <a:extLst>
                <a:ext uri="{FF2B5EF4-FFF2-40B4-BE49-F238E27FC236}">
                  <a16:creationId xmlns:a16="http://schemas.microsoft.com/office/drawing/2014/main" id="{EF102ABC-414E-8C48-AB34-9EE8A2EE0118}"/>
                </a:ext>
              </a:extLst>
            </p:cNvPr>
            <p:cNvSpPr/>
            <p:nvPr/>
          </p:nvSpPr>
          <p:spPr>
            <a:xfrm>
              <a:off x="0" y="0"/>
              <a:ext cx="1369954" cy="193864"/>
            </a:xfrm>
            <a:custGeom>
              <a:avLst/>
              <a:gdLst/>
              <a:ahLst/>
              <a:cxnLst/>
              <a:rect l="l" t="t" r="r" b="b"/>
              <a:pathLst>
                <a:path w="1369954" h="193864">
                  <a:moveTo>
                    <a:pt x="75908" y="0"/>
                  </a:moveTo>
                  <a:lnTo>
                    <a:pt x="1294046" y="0"/>
                  </a:lnTo>
                  <a:cubicBezTo>
                    <a:pt x="1335969" y="0"/>
                    <a:pt x="1369954" y="33985"/>
                    <a:pt x="1369954" y="75908"/>
                  </a:cubicBezTo>
                  <a:lnTo>
                    <a:pt x="1369954" y="117956"/>
                  </a:lnTo>
                  <a:cubicBezTo>
                    <a:pt x="1369954" y="159879"/>
                    <a:pt x="1335969" y="193864"/>
                    <a:pt x="1294046" y="193864"/>
                  </a:cubicBezTo>
                  <a:lnTo>
                    <a:pt x="75908" y="193864"/>
                  </a:lnTo>
                  <a:cubicBezTo>
                    <a:pt x="33985" y="193864"/>
                    <a:pt x="0" y="159879"/>
                    <a:pt x="0" y="117956"/>
                  </a:cubicBezTo>
                  <a:lnTo>
                    <a:pt x="0" y="75908"/>
                  </a:lnTo>
                  <a:cubicBezTo>
                    <a:pt x="0" y="33985"/>
                    <a:pt x="33985" y="0"/>
                    <a:pt x="75908" y="0"/>
                  </a:cubicBezTo>
                  <a:close/>
                </a:path>
              </a:pathLst>
            </a:custGeom>
            <a:solidFill>
              <a:srgbClr val="000000">
                <a:alpha val="0"/>
              </a:srgbClr>
            </a:solidFill>
            <a:ln w="38100" cap="rnd">
              <a:solidFill>
                <a:srgbClr val="FF9430"/>
              </a:solidFill>
              <a:prstDash val="solid"/>
              <a:round/>
            </a:ln>
          </p:spPr>
          <p:txBody>
            <a:bodyPr/>
            <a:lstStyle/>
            <a:p>
              <a:endParaRPr lang="ar-EG"/>
            </a:p>
          </p:txBody>
        </p:sp>
        <p:sp>
          <p:nvSpPr>
            <p:cNvPr id="4" name="TextBox 4">
              <a:extLst>
                <a:ext uri="{FF2B5EF4-FFF2-40B4-BE49-F238E27FC236}">
                  <a16:creationId xmlns:a16="http://schemas.microsoft.com/office/drawing/2014/main" id="{C95AAE16-E01A-515D-2A75-A024F0A1A9C9}"/>
                </a:ext>
              </a:extLst>
            </p:cNvPr>
            <p:cNvSpPr txBox="1"/>
            <p:nvPr/>
          </p:nvSpPr>
          <p:spPr>
            <a:xfrm>
              <a:off x="0" y="-38100"/>
              <a:ext cx="1369954" cy="231964"/>
            </a:xfrm>
            <a:prstGeom prst="rect">
              <a:avLst/>
            </a:prstGeom>
          </p:spPr>
          <p:txBody>
            <a:bodyPr lIns="50800" tIns="50800" rIns="50800" bIns="50800" rtlCol="0" anchor="ctr"/>
            <a:lstStyle/>
            <a:p>
              <a:pPr algn="ctr">
                <a:lnSpc>
                  <a:spcPts val="2856"/>
                </a:lnSpc>
              </a:pPr>
              <a:endParaRPr/>
            </a:p>
          </p:txBody>
        </p:sp>
      </p:grpSp>
      <p:sp>
        <p:nvSpPr>
          <p:cNvPr id="5" name="TextBox 5">
            <a:extLst>
              <a:ext uri="{FF2B5EF4-FFF2-40B4-BE49-F238E27FC236}">
                <a16:creationId xmlns:a16="http://schemas.microsoft.com/office/drawing/2014/main" id="{E67B2263-0925-4CF0-F7DF-ABA9AA7EFE14}"/>
              </a:ext>
            </a:extLst>
          </p:cNvPr>
          <p:cNvSpPr txBox="1"/>
          <p:nvPr/>
        </p:nvSpPr>
        <p:spPr>
          <a:xfrm>
            <a:off x="13038637" y="1304907"/>
            <a:ext cx="8921198" cy="641201"/>
          </a:xfrm>
          <a:prstGeom prst="rect">
            <a:avLst/>
          </a:prstGeom>
        </p:spPr>
        <p:txBody>
          <a:bodyPr lIns="0" tIns="0" rIns="0" bIns="0" rtlCol="0" anchor="t">
            <a:spAutoFit/>
          </a:bodyPr>
          <a:lstStyle/>
          <a:p>
            <a:pPr algn="l">
              <a:lnSpc>
                <a:spcPts val="4950"/>
              </a:lnSpc>
            </a:pPr>
            <a:r>
              <a:rPr lang="en-US" sz="4400" b="1" dirty="0">
                <a:solidFill>
                  <a:srgbClr val="FF9430"/>
                </a:solidFill>
                <a:effectLst>
                  <a:outerShdw blurRad="38100" dist="38100" dir="2700000" algn="tl">
                    <a:srgbClr val="000000">
                      <a:alpha val="43137"/>
                    </a:srgbClr>
                  </a:outerShdw>
                </a:effectLst>
                <a:latin typeface="Helvetica World Bold"/>
                <a:ea typeface="Helvetica World Bold"/>
                <a:cs typeface="Helvetica World Bold"/>
                <a:sym typeface="Helvetica World Bold"/>
              </a:rPr>
              <a:t>Flask Phases</a:t>
            </a:r>
          </a:p>
        </p:txBody>
      </p:sp>
      <p:sp>
        <p:nvSpPr>
          <p:cNvPr id="6" name="TextBox 6">
            <a:extLst>
              <a:ext uri="{FF2B5EF4-FFF2-40B4-BE49-F238E27FC236}">
                <a16:creationId xmlns:a16="http://schemas.microsoft.com/office/drawing/2014/main" id="{7C95C65A-F277-2F84-307B-47CA610F9913}"/>
              </a:ext>
            </a:extLst>
          </p:cNvPr>
          <p:cNvSpPr txBox="1"/>
          <p:nvPr/>
        </p:nvSpPr>
        <p:spPr>
          <a:xfrm>
            <a:off x="978690" y="1871831"/>
            <a:ext cx="9308309" cy="2385268"/>
          </a:xfrm>
          <a:prstGeom prst="rect">
            <a:avLst/>
          </a:prstGeom>
        </p:spPr>
        <p:txBody>
          <a:bodyPr wrap="square" lIns="0" tIns="0" rIns="0" bIns="0" rtlCol="0" anchor="t">
            <a:spAutoFit/>
          </a:bodyPr>
          <a:lstStyle/>
          <a:p>
            <a:pPr>
              <a:lnSpc>
                <a:spcPts val="3079"/>
              </a:lnSpc>
            </a:pPr>
            <a:r>
              <a:rPr lang="en-US" sz="2800" dirty="0">
                <a:solidFill>
                  <a:srgbClr val="FFFFFF"/>
                </a:solidFill>
                <a:latin typeface="Helvetica World"/>
                <a:ea typeface="Helvetica World"/>
                <a:cs typeface="Helvetica World"/>
                <a:sym typeface="Helvetica World"/>
              </a:rPr>
              <a:t>The Flask app for Global Gourmet is a web application connected to a SQL Server database, allowing for order tracking and customer management across multiple structured pages. It includes features like data entry forms and organized tables for categories, customers, products, and other essential business entities.</a:t>
            </a:r>
          </a:p>
        </p:txBody>
      </p:sp>
      <p:sp>
        <p:nvSpPr>
          <p:cNvPr id="7" name="TextBox 7">
            <a:extLst>
              <a:ext uri="{FF2B5EF4-FFF2-40B4-BE49-F238E27FC236}">
                <a16:creationId xmlns:a16="http://schemas.microsoft.com/office/drawing/2014/main" id="{4254BC6B-DD0B-5477-BB82-744E7B87E29A}"/>
              </a:ext>
            </a:extLst>
          </p:cNvPr>
          <p:cNvSpPr txBox="1"/>
          <p:nvPr/>
        </p:nvSpPr>
        <p:spPr>
          <a:xfrm>
            <a:off x="11734800" y="2414722"/>
            <a:ext cx="2607674" cy="382270"/>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Set Up Environment</a:t>
            </a:r>
          </a:p>
        </p:txBody>
      </p:sp>
      <p:sp>
        <p:nvSpPr>
          <p:cNvPr id="8" name="TextBox 8">
            <a:extLst>
              <a:ext uri="{FF2B5EF4-FFF2-40B4-BE49-F238E27FC236}">
                <a16:creationId xmlns:a16="http://schemas.microsoft.com/office/drawing/2014/main" id="{528A61FE-19CF-2796-BA6F-91CE386800D2}"/>
              </a:ext>
            </a:extLst>
          </p:cNvPr>
          <p:cNvSpPr txBox="1"/>
          <p:nvPr/>
        </p:nvSpPr>
        <p:spPr>
          <a:xfrm>
            <a:off x="11734800" y="6630125"/>
            <a:ext cx="2607674" cy="766557"/>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Build HTML Templates</a:t>
            </a:r>
          </a:p>
        </p:txBody>
      </p:sp>
      <p:sp>
        <p:nvSpPr>
          <p:cNvPr id="9" name="TextBox 9">
            <a:extLst>
              <a:ext uri="{FF2B5EF4-FFF2-40B4-BE49-F238E27FC236}">
                <a16:creationId xmlns:a16="http://schemas.microsoft.com/office/drawing/2014/main" id="{A366BFBC-35E0-F3DB-DD47-CB98F5D82503}"/>
              </a:ext>
            </a:extLst>
          </p:cNvPr>
          <p:cNvSpPr txBox="1"/>
          <p:nvPr/>
        </p:nvSpPr>
        <p:spPr>
          <a:xfrm>
            <a:off x="11734800" y="4430737"/>
            <a:ext cx="2607674" cy="382270"/>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Define Models</a:t>
            </a:r>
          </a:p>
        </p:txBody>
      </p:sp>
      <p:sp>
        <p:nvSpPr>
          <p:cNvPr id="10" name="TextBox 10">
            <a:extLst>
              <a:ext uri="{FF2B5EF4-FFF2-40B4-BE49-F238E27FC236}">
                <a16:creationId xmlns:a16="http://schemas.microsoft.com/office/drawing/2014/main" id="{233B4A98-A412-53DC-4E93-716146CE969C}"/>
              </a:ext>
            </a:extLst>
          </p:cNvPr>
          <p:cNvSpPr txBox="1"/>
          <p:nvPr/>
        </p:nvSpPr>
        <p:spPr>
          <a:xfrm>
            <a:off x="11849135" y="8508288"/>
            <a:ext cx="2607674" cy="369012"/>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Run and Test App</a:t>
            </a:r>
          </a:p>
        </p:txBody>
      </p:sp>
      <p:sp>
        <p:nvSpPr>
          <p:cNvPr id="12" name="TextBox 12">
            <a:extLst>
              <a:ext uri="{FF2B5EF4-FFF2-40B4-BE49-F238E27FC236}">
                <a16:creationId xmlns:a16="http://schemas.microsoft.com/office/drawing/2014/main" id="{CA156363-9638-1A96-1860-C4009721AE3C}"/>
              </a:ext>
            </a:extLst>
          </p:cNvPr>
          <p:cNvSpPr txBox="1"/>
          <p:nvPr/>
        </p:nvSpPr>
        <p:spPr>
          <a:xfrm>
            <a:off x="16192161" y="3122472"/>
            <a:ext cx="2607674" cy="369012"/>
          </a:xfrm>
          <a:prstGeom prst="rect">
            <a:avLst/>
          </a:prstGeom>
        </p:spPr>
        <p:txBody>
          <a:bodyPr lIns="0" tIns="0" rIns="0" bIns="0" rtlCol="0" anchor="t">
            <a:spAutoFit/>
          </a:bodyPr>
          <a:lstStyle/>
          <a:p>
            <a:pPr>
              <a:lnSpc>
                <a:spcPts val="3079"/>
              </a:lnSpc>
            </a:pPr>
            <a:r>
              <a:rPr lang="en-US" sz="2199" dirty="0">
                <a:solidFill>
                  <a:srgbClr val="FFFFFF"/>
                </a:solidFill>
                <a:latin typeface="Helvetica World"/>
                <a:ea typeface="Helvetica World"/>
                <a:cs typeface="Helvetica World"/>
                <a:sym typeface="Helvetica World"/>
              </a:rPr>
              <a:t>Database Setup</a:t>
            </a:r>
          </a:p>
        </p:txBody>
      </p:sp>
      <p:sp>
        <p:nvSpPr>
          <p:cNvPr id="13" name="TextBox 13">
            <a:extLst>
              <a:ext uri="{FF2B5EF4-FFF2-40B4-BE49-F238E27FC236}">
                <a16:creationId xmlns:a16="http://schemas.microsoft.com/office/drawing/2014/main" id="{ACD40A0F-4B52-25EA-E5FC-C5F7AC159CF0}"/>
              </a:ext>
            </a:extLst>
          </p:cNvPr>
          <p:cNvSpPr txBox="1"/>
          <p:nvPr/>
        </p:nvSpPr>
        <p:spPr>
          <a:xfrm>
            <a:off x="16177009" y="7588900"/>
            <a:ext cx="2607674" cy="766557"/>
          </a:xfrm>
          <a:prstGeom prst="rect">
            <a:avLst/>
          </a:prstGeom>
        </p:spPr>
        <p:txBody>
          <a:bodyPr lIns="0" tIns="0" rIns="0" bIns="0" rtlCol="0" anchor="t">
            <a:spAutoFit/>
          </a:bodyPr>
          <a:lstStyle/>
          <a:p>
            <a:pPr>
              <a:lnSpc>
                <a:spcPts val="3079"/>
              </a:lnSpc>
            </a:pPr>
            <a:r>
              <a:rPr lang="en-US" sz="2199" dirty="0">
                <a:solidFill>
                  <a:srgbClr val="FFFFFF"/>
                </a:solidFill>
                <a:latin typeface="Helvetica World"/>
                <a:ea typeface="Helvetica World"/>
                <a:cs typeface="Helvetica World"/>
                <a:sym typeface="Helvetica World"/>
              </a:rPr>
              <a:t>Add Forms and Validation</a:t>
            </a:r>
          </a:p>
        </p:txBody>
      </p:sp>
      <p:sp>
        <p:nvSpPr>
          <p:cNvPr id="15" name="TextBox 15">
            <a:extLst>
              <a:ext uri="{FF2B5EF4-FFF2-40B4-BE49-F238E27FC236}">
                <a16:creationId xmlns:a16="http://schemas.microsoft.com/office/drawing/2014/main" id="{A13BE325-EA7D-FB8D-D40A-70D0B6A26620}"/>
              </a:ext>
            </a:extLst>
          </p:cNvPr>
          <p:cNvSpPr txBox="1"/>
          <p:nvPr/>
        </p:nvSpPr>
        <p:spPr>
          <a:xfrm>
            <a:off x="16177009" y="5482432"/>
            <a:ext cx="2841124" cy="382270"/>
          </a:xfrm>
          <a:prstGeom prst="rect">
            <a:avLst/>
          </a:prstGeom>
        </p:spPr>
        <p:txBody>
          <a:bodyPr lIns="0" tIns="0" rIns="0" bIns="0" rtlCol="0" anchor="t">
            <a:spAutoFit/>
          </a:bodyPr>
          <a:lstStyle/>
          <a:p>
            <a:pPr>
              <a:lnSpc>
                <a:spcPts val="3079"/>
              </a:lnSpc>
            </a:pPr>
            <a:r>
              <a:rPr lang="en-US" sz="2199" dirty="0">
                <a:solidFill>
                  <a:srgbClr val="FFFFFF"/>
                </a:solidFill>
                <a:latin typeface="Helvetica World"/>
                <a:ea typeface="Helvetica World"/>
                <a:cs typeface="Helvetica World"/>
                <a:sym typeface="Helvetica World"/>
              </a:rPr>
              <a:t>Create Routes</a:t>
            </a:r>
          </a:p>
        </p:txBody>
      </p:sp>
      <p:sp>
        <p:nvSpPr>
          <p:cNvPr id="17" name="TextBox 17">
            <a:extLst>
              <a:ext uri="{FF2B5EF4-FFF2-40B4-BE49-F238E27FC236}">
                <a16:creationId xmlns:a16="http://schemas.microsoft.com/office/drawing/2014/main" id="{FAE073BD-ECD1-B3BB-616F-52219B50EFC5}"/>
              </a:ext>
            </a:extLst>
          </p:cNvPr>
          <p:cNvSpPr txBox="1"/>
          <p:nvPr/>
        </p:nvSpPr>
        <p:spPr>
          <a:xfrm>
            <a:off x="228600" y="432625"/>
            <a:ext cx="9067800" cy="654025"/>
          </a:xfrm>
          <a:prstGeom prst="rect">
            <a:avLst/>
          </a:prstGeom>
        </p:spPr>
        <p:txBody>
          <a:bodyPr wrap="square" lIns="0" tIns="0" rIns="0" bIns="0" rtlCol="0" anchor="t">
            <a:spAutoFit/>
          </a:bodyPr>
          <a:lstStyle/>
          <a:p>
            <a:pPr>
              <a:lnSpc>
                <a:spcPts val="5069"/>
              </a:lnSpc>
            </a:pPr>
            <a:r>
              <a:rPr lang="en-US" sz="4400" b="1" dirty="0">
                <a:solidFill>
                  <a:srgbClr val="FF9430"/>
                </a:solidFill>
                <a:latin typeface="Helvetica World Bold"/>
                <a:ea typeface="Helvetica World Bold"/>
                <a:cs typeface="Helvetica World Bold"/>
                <a:sym typeface="Helvetica World Bold"/>
              </a:rPr>
              <a:t>Flask APP</a:t>
            </a:r>
          </a:p>
        </p:txBody>
      </p:sp>
      <p:grpSp>
        <p:nvGrpSpPr>
          <p:cNvPr id="18" name="Group 18">
            <a:extLst>
              <a:ext uri="{FF2B5EF4-FFF2-40B4-BE49-F238E27FC236}">
                <a16:creationId xmlns:a16="http://schemas.microsoft.com/office/drawing/2014/main" id="{C9C1B2FC-C91E-C79E-7FFE-B5CDFB56C736}"/>
              </a:ext>
            </a:extLst>
          </p:cNvPr>
          <p:cNvGrpSpPr/>
          <p:nvPr/>
        </p:nvGrpSpPr>
        <p:grpSpPr>
          <a:xfrm>
            <a:off x="14554459" y="2024959"/>
            <a:ext cx="1359123" cy="6776141"/>
            <a:chOff x="11959" y="0"/>
            <a:chExt cx="1359123" cy="9082801"/>
          </a:xfrm>
        </p:grpSpPr>
        <p:sp>
          <p:nvSpPr>
            <p:cNvPr id="19" name="AutoShape 19">
              <a:extLst>
                <a:ext uri="{FF2B5EF4-FFF2-40B4-BE49-F238E27FC236}">
                  <a16:creationId xmlns:a16="http://schemas.microsoft.com/office/drawing/2014/main" id="{96483FD9-9B88-8BE5-D8D2-B8A6926CE4FE}"/>
                </a:ext>
              </a:extLst>
            </p:cNvPr>
            <p:cNvSpPr/>
            <p:nvPr/>
          </p:nvSpPr>
          <p:spPr>
            <a:xfrm flipV="1">
              <a:off x="685541" y="0"/>
              <a:ext cx="0" cy="9082801"/>
            </a:xfrm>
            <a:prstGeom prst="line">
              <a:avLst/>
            </a:prstGeom>
            <a:ln w="50800" cap="flat">
              <a:solidFill>
                <a:srgbClr val="FF9430"/>
              </a:solidFill>
              <a:prstDash val="solid"/>
              <a:headEnd type="none" w="sm" len="sm"/>
              <a:tailEnd type="none" w="sm" len="sm"/>
            </a:ln>
          </p:spPr>
          <p:txBody>
            <a:bodyPr/>
            <a:lstStyle/>
            <a:p>
              <a:endParaRPr lang="ar-EG"/>
            </a:p>
          </p:txBody>
        </p:sp>
        <p:sp>
          <p:nvSpPr>
            <p:cNvPr id="20" name="AutoShape 20">
              <a:extLst>
                <a:ext uri="{FF2B5EF4-FFF2-40B4-BE49-F238E27FC236}">
                  <a16:creationId xmlns:a16="http://schemas.microsoft.com/office/drawing/2014/main" id="{C452C892-0B67-6CD7-1411-8AAAACCBB62C}"/>
                </a:ext>
              </a:extLst>
            </p:cNvPr>
            <p:cNvSpPr/>
            <p:nvPr/>
          </p:nvSpPr>
          <p:spPr>
            <a:xfrm>
              <a:off x="11959" y="792222"/>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1" name="AutoShape 21">
              <a:extLst>
                <a:ext uri="{FF2B5EF4-FFF2-40B4-BE49-F238E27FC236}">
                  <a16:creationId xmlns:a16="http://schemas.microsoft.com/office/drawing/2014/main" id="{4040D141-FB7C-A5AF-7F96-3D1B2729185E}"/>
                </a:ext>
              </a:extLst>
            </p:cNvPr>
            <p:cNvSpPr/>
            <p:nvPr/>
          </p:nvSpPr>
          <p:spPr>
            <a:xfrm>
              <a:off x="11959" y="3614066"/>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2" name="AutoShape 22">
              <a:extLst>
                <a:ext uri="{FF2B5EF4-FFF2-40B4-BE49-F238E27FC236}">
                  <a16:creationId xmlns:a16="http://schemas.microsoft.com/office/drawing/2014/main" id="{E4D0E9B8-26DB-B4E2-4B66-772806767CAA}"/>
                </a:ext>
              </a:extLst>
            </p:cNvPr>
            <p:cNvSpPr/>
            <p:nvPr/>
          </p:nvSpPr>
          <p:spPr>
            <a:xfrm>
              <a:off x="11959" y="6427183"/>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3" name="AutoShape 23">
              <a:extLst>
                <a:ext uri="{FF2B5EF4-FFF2-40B4-BE49-F238E27FC236}">
                  <a16:creationId xmlns:a16="http://schemas.microsoft.com/office/drawing/2014/main" id="{938E601C-6AD9-B653-C482-07D1AEA78C95}"/>
                </a:ext>
              </a:extLst>
            </p:cNvPr>
            <p:cNvSpPr/>
            <p:nvPr/>
          </p:nvSpPr>
          <p:spPr>
            <a:xfrm>
              <a:off x="171386" y="9082801"/>
              <a:ext cx="514156"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5" name="AutoShape 25">
              <a:extLst>
                <a:ext uri="{FF2B5EF4-FFF2-40B4-BE49-F238E27FC236}">
                  <a16:creationId xmlns:a16="http://schemas.microsoft.com/office/drawing/2014/main" id="{65A42396-5B54-B864-4EBC-137CD26A2657}"/>
                </a:ext>
              </a:extLst>
            </p:cNvPr>
            <p:cNvSpPr/>
            <p:nvPr/>
          </p:nvSpPr>
          <p:spPr>
            <a:xfrm flipH="1">
              <a:off x="685541" y="2108124"/>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6" name="AutoShape 26">
              <a:extLst>
                <a:ext uri="{FF2B5EF4-FFF2-40B4-BE49-F238E27FC236}">
                  <a16:creationId xmlns:a16="http://schemas.microsoft.com/office/drawing/2014/main" id="{CABD2F3F-9371-ABE9-1EE5-EBEDD5F4253F}"/>
                </a:ext>
              </a:extLst>
            </p:cNvPr>
            <p:cNvSpPr/>
            <p:nvPr/>
          </p:nvSpPr>
          <p:spPr>
            <a:xfrm flipH="1">
              <a:off x="685541" y="4997234"/>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7" name="AutoShape 27">
              <a:extLst>
                <a:ext uri="{FF2B5EF4-FFF2-40B4-BE49-F238E27FC236}">
                  <a16:creationId xmlns:a16="http://schemas.microsoft.com/office/drawing/2014/main" id="{1BE91BDA-EA1A-FA7B-D9DA-DE4500EB6FC0}"/>
                </a:ext>
              </a:extLst>
            </p:cNvPr>
            <p:cNvSpPr/>
            <p:nvPr/>
          </p:nvSpPr>
          <p:spPr>
            <a:xfrm flipH="1">
              <a:off x="685541" y="7857131"/>
              <a:ext cx="685541" cy="0"/>
            </a:xfrm>
            <a:prstGeom prst="line">
              <a:avLst/>
            </a:prstGeom>
            <a:ln w="50800" cap="flat">
              <a:solidFill>
                <a:srgbClr val="FF9430"/>
              </a:solidFill>
              <a:prstDash val="solid"/>
              <a:headEnd type="diamond" w="lg" len="lg"/>
              <a:tailEnd type="none" w="sm" len="sm"/>
            </a:ln>
          </p:spPr>
          <p:txBody>
            <a:bodyPr/>
            <a:lstStyle/>
            <a:p>
              <a:endParaRPr lang="ar-EG"/>
            </a:p>
          </p:txBody>
        </p:sp>
      </p:grpSp>
      <p:pic>
        <p:nvPicPr>
          <p:cNvPr id="24" name="Picture 23">
            <a:extLst>
              <a:ext uri="{FF2B5EF4-FFF2-40B4-BE49-F238E27FC236}">
                <a16:creationId xmlns:a16="http://schemas.microsoft.com/office/drawing/2014/main" id="{2C1A12C3-91DB-075D-F8BC-5B0089A8119D}"/>
              </a:ext>
            </a:extLst>
          </p:cNvPr>
          <p:cNvPicPr>
            <a:picLocks noChangeAspect="1"/>
          </p:cNvPicPr>
          <p:nvPr/>
        </p:nvPicPr>
        <p:blipFill>
          <a:blip r:embed="rId2"/>
          <a:stretch>
            <a:fillRect/>
          </a:stretch>
        </p:blipFill>
        <p:spPr>
          <a:xfrm>
            <a:off x="163719" y="4813007"/>
            <a:ext cx="11685415" cy="5133286"/>
          </a:xfrm>
          <a:prstGeom prst="rect">
            <a:avLst/>
          </a:prstGeom>
        </p:spPr>
      </p:pic>
    </p:spTree>
    <p:extLst>
      <p:ext uri="{BB962C8B-B14F-4D97-AF65-F5344CB8AC3E}">
        <p14:creationId xmlns:p14="http://schemas.microsoft.com/office/powerpoint/2010/main" val="2733405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1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1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1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1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1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15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1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1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1500"/>
                                        <p:tgtEl>
                                          <p:spTgt spid="15"/>
                                        </p:tgtEl>
                                      </p:cBhvr>
                                    </p:animEffect>
                                  </p:childTnLst>
                                </p:cTn>
                              </p:par>
                              <p:par>
                                <p:cTn id="35" presetID="16" presetClass="entr" presetSubtype="21"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arn(inVertical)">
                                      <p:cBhvr>
                                        <p:cTn id="37" dur="1500"/>
                                        <p:tgtEl>
                                          <p:spTgt spid="18"/>
                                        </p:tgtEl>
                                      </p:cBhvr>
                                    </p:animEffect>
                                  </p:childTnLst>
                                </p:cTn>
                              </p:par>
                            </p:childTnLst>
                          </p:cTn>
                        </p:par>
                        <p:par>
                          <p:cTn id="38" fill="hold">
                            <p:stCondLst>
                              <p:cond delay="1500"/>
                            </p:stCondLst>
                            <p:childTnLst>
                              <p:par>
                                <p:cTn id="39" presetID="42" presetClass="entr" presetSubtype="0"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par>
                                <p:cTn id="44" presetID="16" presetClass="entr" presetSubtype="21"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2" grpId="0"/>
      <p:bldP spid="13" grpId="0"/>
      <p:bldP spid="15"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7">
            <a:extLst>
              <a:ext uri="{FF2B5EF4-FFF2-40B4-BE49-F238E27FC236}">
                <a16:creationId xmlns:a16="http://schemas.microsoft.com/office/drawing/2014/main" id="{294D62EC-ACDF-3C1C-A15E-432699175B26}"/>
              </a:ext>
            </a:extLst>
          </p:cNvPr>
          <p:cNvSpPr txBox="1"/>
          <p:nvPr/>
        </p:nvSpPr>
        <p:spPr>
          <a:xfrm>
            <a:off x="228600" y="432625"/>
            <a:ext cx="9067800" cy="654025"/>
          </a:xfrm>
          <a:prstGeom prst="rect">
            <a:avLst/>
          </a:prstGeom>
        </p:spPr>
        <p:txBody>
          <a:bodyPr wrap="square" lIns="0" tIns="0" rIns="0" bIns="0" rtlCol="0" anchor="t">
            <a:spAutoFit/>
          </a:bodyPr>
          <a:lstStyle/>
          <a:p>
            <a:pPr>
              <a:lnSpc>
                <a:spcPts val="5069"/>
              </a:lnSpc>
            </a:pPr>
            <a:r>
              <a:rPr lang="en-US" sz="4400" b="1" dirty="0">
                <a:solidFill>
                  <a:srgbClr val="FF9430"/>
                </a:solidFill>
                <a:latin typeface="Helvetica World Bold"/>
                <a:ea typeface="Helvetica World Bold"/>
                <a:cs typeface="Helvetica World Bold"/>
                <a:sym typeface="Helvetica World Bold"/>
              </a:rPr>
              <a:t>Flask APP</a:t>
            </a:r>
          </a:p>
        </p:txBody>
      </p:sp>
      <p:pic>
        <p:nvPicPr>
          <p:cNvPr id="3" name="Add new Customer and order">
            <a:hlinkClick r:id="" action="ppaction://media"/>
            <a:extLst>
              <a:ext uri="{FF2B5EF4-FFF2-40B4-BE49-F238E27FC236}">
                <a16:creationId xmlns:a16="http://schemas.microsoft.com/office/drawing/2014/main" id="{52FBB2D8-28DE-42BF-A88C-C70685C96305}"/>
              </a:ext>
            </a:extLst>
          </p:cNvPr>
          <p:cNvPicPr>
            <a:picLocks noChangeAspect="1"/>
          </p:cNvPicPr>
          <p:nvPr>
            <a:videoFile r:link="rId2"/>
            <p:extLst>
              <p:ext uri="{DAA4B4D4-6D71-4841-9C94-3DE7FCFB9230}">
                <p14:media xmlns:p14="http://schemas.microsoft.com/office/powerpoint/2010/main" r:embed="rId1">
                  <p14:bmkLst>
                    <p14:bmk name="Bookmark 1" time="2089.9968"/>
                  </p14:bmkLst>
                </p14:media>
              </p:ext>
            </p:extLst>
          </p:nvPr>
        </p:nvPicPr>
        <p:blipFill>
          <a:blip r:embed="rId4"/>
          <a:stretch>
            <a:fillRect/>
          </a:stretch>
        </p:blipFill>
        <p:spPr>
          <a:xfrm>
            <a:off x="30480" y="1497918"/>
            <a:ext cx="18288000" cy="8065181"/>
          </a:xfrm>
          <a:prstGeom prst="rect">
            <a:avLst/>
          </a:prstGeom>
        </p:spPr>
      </p:pic>
    </p:spTree>
    <p:extLst>
      <p:ext uri="{BB962C8B-B14F-4D97-AF65-F5344CB8AC3E}">
        <p14:creationId xmlns:p14="http://schemas.microsoft.com/office/powerpoint/2010/main" val="3795716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2013E3D-4F8C-022B-66F8-12B979EBC5E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461F932-C1F9-307E-E479-3FB759E1CF1B}"/>
              </a:ext>
            </a:extLst>
          </p:cNvPr>
          <p:cNvGrpSpPr/>
          <p:nvPr/>
        </p:nvGrpSpPr>
        <p:grpSpPr>
          <a:xfrm>
            <a:off x="12639227" y="1221217"/>
            <a:ext cx="5201545" cy="736076"/>
            <a:chOff x="0" y="0"/>
            <a:chExt cx="1369954" cy="193864"/>
          </a:xfrm>
        </p:grpSpPr>
        <p:sp>
          <p:nvSpPr>
            <p:cNvPr id="3" name="Freeform 3">
              <a:extLst>
                <a:ext uri="{FF2B5EF4-FFF2-40B4-BE49-F238E27FC236}">
                  <a16:creationId xmlns:a16="http://schemas.microsoft.com/office/drawing/2014/main" id="{948297A5-C431-D33F-192C-7FB038E83C8F}"/>
                </a:ext>
              </a:extLst>
            </p:cNvPr>
            <p:cNvSpPr/>
            <p:nvPr/>
          </p:nvSpPr>
          <p:spPr>
            <a:xfrm>
              <a:off x="0" y="0"/>
              <a:ext cx="1369954" cy="193864"/>
            </a:xfrm>
            <a:custGeom>
              <a:avLst/>
              <a:gdLst/>
              <a:ahLst/>
              <a:cxnLst/>
              <a:rect l="l" t="t" r="r" b="b"/>
              <a:pathLst>
                <a:path w="1369954" h="193864">
                  <a:moveTo>
                    <a:pt x="75908" y="0"/>
                  </a:moveTo>
                  <a:lnTo>
                    <a:pt x="1294046" y="0"/>
                  </a:lnTo>
                  <a:cubicBezTo>
                    <a:pt x="1335969" y="0"/>
                    <a:pt x="1369954" y="33985"/>
                    <a:pt x="1369954" y="75908"/>
                  </a:cubicBezTo>
                  <a:lnTo>
                    <a:pt x="1369954" y="117956"/>
                  </a:lnTo>
                  <a:cubicBezTo>
                    <a:pt x="1369954" y="159879"/>
                    <a:pt x="1335969" y="193864"/>
                    <a:pt x="1294046" y="193864"/>
                  </a:cubicBezTo>
                  <a:lnTo>
                    <a:pt x="75908" y="193864"/>
                  </a:lnTo>
                  <a:cubicBezTo>
                    <a:pt x="33985" y="193864"/>
                    <a:pt x="0" y="159879"/>
                    <a:pt x="0" y="117956"/>
                  </a:cubicBezTo>
                  <a:lnTo>
                    <a:pt x="0" y="75908"/>
                  </a:lnTo>
                  <a:cubicBezTo>
                    <a:pt x="0" y="33985"/>
                    <a:pt x="33985" y="0"/>
                    <a:pt x="75908" y="0"/>
                  </a:cubicBezTo>
                  <a:close/>
                </a:path>
              </a:pathLst>
            </a:custGeom>
            <a:solidFill>
              <a:srgbClr val="000000">
                <a:alpha val="0"/>
              </a:srgbClr>
            </a:solidFill>
            <a:ln w="38100" cap="rnd">
              <a:solidFill>
                <a:srgbClr val="FF9430"/>
              </a:solidFill>
              <a:prstDash val="solid"/>
              <a:round/>
            </a:ln>
          </p:spPr>
          <p:txBody>
            <a:bodyPr/>
            <a:lstStyle/>
            <a:p>
              <a:endParaRPr lang="ar-EG"/>
            </a:p>
          </p:txBody>
        </p:sp>
        <p:sp>
          <p:nvSpPr>
            <p:cNvPr id="4" name="TextBox 4">
              <a:extLst>
                <a:ext uri="{FF2B5EF4-FFF2-40B4-BE49-F238E27FC236}">
                  <a16:creationId xmlns:a16="http://schemas.microsoft.com/office/drawing/2014/main" id="{EC4DE75D-BCBD-F748-90F8-20ED53089E23}"/>
                </a:ext>
              </a:extLst>
            </p:cNvPr>
            <p:cNvSpPr txBox="1"/>
            <p:nvPr/>
          </p:nvSpPr>
          <p:spPr>
            <a:xfrm>
              <a:off x="0" y="-38100"/>
              <a:ext cx="1369954" cy="231964"/>
            </a:xfrm>
            <a:prstGeom prst="rect">
              <a:avLst/>
            </a:prstGeom>
          </p:spPr>
          <p:txBody>
            <a:bodyPr lIns="50800" tIns="50800" rIns="50800" bIns="50800" rtlCol="0" anchor="ctr"/>
            <a:lstStyle/>
            <a:p>
              <a:pPr algn="ctr">
                <a:lnSpc>
                  <a:spcPts val="2856"/>
                </a:lnSpc>
              </a:pPr>
              <a:endParaRPr/>
            </a:p>
          </p:txBody>
        </p:sp>
      </p:grpSp>
      <p:sp>
        <p:nvSpPr>
          <p:cNvPr id="7" name="TextBox 7">
            <a:extLst>
              <a:ext uri="{FF2B5EF4-FFF2-40B4-BE49-F238E27FC236}">
                <a16:creationId xmlns:a16="http://schemas.microsoft.com/office/drawing/2014/main" id="{2C775FA9-8D83-3FFF-0C04-B0295DC9950E}"/>
              </a:ext>
            </a:extLst>
          </p:cNvPr>
          <p:cNvSpPr txBox="1"/>
          <p:nvPr/>
        </p:nvSpPr>
        <p:spPr>
          <a:xfrm>
            <a:off x="11734800" y="2414722"/>
            <a:ext cx="2607674" cy="766557"/>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Connect SSMS to Azure</a:t>
            </a:r>
          </a:p>
        </p:txBody>
      </p:sp>
      <p:sp>
        <p:nvSpPr>
          <p:cNvPr id="8" name="TextBox 8">
            <a:extLst>
              <a:ext uri="{FF2B5EF4-FFF2-40B4-BE49-F238E27FC236}">
                <a16:creationId xmlns:a16="http://schemas.microsoft.com/office/drawing/2014/main" id="{A56C4337-E7DC-CB2F-4E5E-9D28C6365D38}"/>
              </a:ext>
            </a:extLst>
          </p:cNvPr>
          <p:cNvSpPr txBox="1"/>
          <p:nvPr/>
        </p:nvSpPr>
        <p:spPr>
          <a:xfrm>
            <a:off x="11734800" y="6630125"/>
            <a:ext cx="2607674" cy="766557"/>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Create pipeline to add copy of the data </a:t>
            </a:r>
          </a:p>
        </p:txBody>
      </p:sp>
      <p:sp>
        <p:nvSpPr>
          <p:cNvPr id="9" name="TextBox 9">
            <a:extLst>
              <a:ext uri="{FF2B5EF4-FFF2-40B4-BE49-F238E27FC236}">
                <a16:creationId xmlns:a16="http://schemas.microsoft.com/office/drawing/2014/main" id="{7AD6B295-2CF6-BA32-F74B-BC395F85A5A3}"/>
              </a:ext>
            </a:extLst>
          </p:cNvPr>
          <p:cNvSpPr txBox="1"/>
          <p:nvPr/>
        </p:nvSpPr>
        <p:spPr>
          <a:xfrm>
            <a:off x="11734800" y="4430737"/>
            <a:ext cx="2607674" cy="1164101"/>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Store the Database Tables into ADL GEN2</a:t>
            </a:r>
          </a:p>
        </p:txBody>
      </p:sp>
      <p:sp>
        <p:nvSpPr>
          <p:cNvPr id="10" name="TextBox 10">
            <a:extLst>
              <a:ext uri="{FF2B5EF4-FFF2-40B4-BE49-F238E27FC236}">
                <a16:creationId xmlns:a16="http://schemas.microsoft.com/office/drawing/2014/main" id="{D3BB02EA-0AB5-351A-D06A-60A85BB02094}"/>
              </a:ext>
            </a:extLst>
          </p:cNvPr>
          <p:cNvSpPr txBox="1"/>
          <p:nvPr/>
        </p:nvSpPr>
        <p:spPr>
          <a:xfrm>
            <a:off x="11849135" y="8508288"/>
            <a:ext cx="2607674" cy="1164101"/>
          </a:xfrm>
          <a:prstGeom prst="rect">
            <a:avLst/>
          </a:prstGeom>
        </p:spPr>
        <p:txBody>
          <a:bodyPr lIns="0" tIns="0" rIns="0" bIns="0" rtlCol="0" anchor="t">
            <a:spAutoFit/>
          </a:bodyPr>
          <a:lstStyle/>
          <a:p>
            <a:pPr algn="r">
              <a:lnSpc>
                <a:spcPts val="3079"/>
              </a:lnSpc>
            </a:pPr>
            <a:r>
              <a:rPr lang="en-US" sz="2199" dirty="0">
                <a:solidFill>
                  <a:srgbClr val="FFFFFF"/>
                </a:solidFill>
                <a:latin typeface="Helvetica World"/>
                <a:ea typeface="Helvetica World"/>
                <a:cs typeface="Helvetica World"/>
                <a:sym typeface="Helvetica World"/>
              </a:rPr>
              <a:t>End-to-End Data Flow for Analytics and Insights</a:t>
            </a:r>
          </a:p>
        </p:txBody>
      </p:sp>
      <p:sp>
        <p:nvSpPr>
          <p:cNvPr id="12" name="TextBox 12">
            <a:extLst>
              <a:ext uri="{FF2B5EF4-FFF2-40B4-BE49-F238E27FC236}">
                <a16:creationId xmlns:a16="http://schemas.microsoft.com/office/drawing/2014/main" id="{35478B50-FD2A-2494-ED33-EAD402536264}"/>
              </a:ext>
            </a:extLst>
          </p:cNvPr>
          <p:cNvSpPr txBox="1"/>
          <p:nvPr/>
        </p:nvSpPr>
        <p:spPr>
          <a:xfrm>
            <a:off x="15678909" y="3666252"/>
            <a:ext cx="2607674" cy="766557"/>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Create Azure Data Factory</a:t>
            </a:r>
          </a:p>
        </p:txBody>
      </p:sp>
      <p:sp>
        <p:nvSpPr>
          <p:cNvPr id="13" name="TextBox 13">
            <a:extLst>
              <a:ext uri="{FF2B5EF4-FFF2-40B4-BE49-F238E27FC236}">
                <a16:creationId xmlns:a16="http://schemas.microsoft.com/office/drawing/2014/main" id="{8519A481-9375-ED0A-585B-59DED7747F05}"/>
              </a:ext>
            </a:extLst>
          </p:cNvPr>
          <p:cNvSpPr txBox="1"/>
          <p:nvPr/>
        </p:nvSpPr>
        <p:spPr>
          <a:xfrm>
            <a:off x="16177009" y="7588900"/>
            <a:ext cx="2607674" cy="1164101"/>
          </a:xfrm>
          <a:prstGeom prst="rect">
            <a:avLst/>
          </a:prstGeom>
        </p:spPr>
        <p:txBody>
          <a:bodyPr lIns="0" tIns="0" rIns="0" bIns="0" rtlCol="0" anchor="t">
            <a:spAutoFit/>
          </a:bodyPr>
          <a:lstStyle/>
          <a:p>
            <a:pPr>
              <a:lnSpc>
                <a:spcPts val="3079"/>
              </a:lnSpc>
            </a:pPr>
            <a:r>
              <a:rPr lang="en-US" sz="2199" dirty="0">
                <a:solidFill>
                  <a:srgbClr val="FFFFFF"/>
                </a:solidFill>
                <a:latin typeface="Helvetica World"/>
                <a:ea typeface="Helvetica World"/>
                <a:cs typeface="Helvetica World"/>
                <a:sym typeface="Helvetica World"/>
              </a:rPr>
              <a:t>Integration for Scalable Data Processing</a:t>
            </a:r>
          </a:p>
        </p:txBody>
      </p:sp>
      <p:sp>
        <p:nvSpPr>
          <p:cNvPr id="15" name="TextBox 15">
            <a:extLst>
              <a:ext uri="{FF2B5EF4-FFF2-40B4-BE49-F238E27FC236}">
                <a16:creationId xmlns:a16="http://schemas.microsoft.com/office/drawing/2014/main" id="{9549C888-94CA-EE11-FD32-3EFAC7AB979B}"/>
              </a:ext>
            </a:extLst>
          </p:cNvPr>
          <p:cNvSpPr txBox="1"/>
          <p:nvPr/>
        </p:nvSpPr>
        <p:spPr>
          <a:xfrm>
            <a:off x="15520548" y="5961502"/>
            <a:ext cx="2841124" cy="766557"/>
          </a:xfrm>
          <a:prstGeom prst="rect">
            <a:avLst/>
          </a:prstGeom>
        </p:spPr>
        <p:txBody>
          <a:bodyPr lIns="0" tIns="0" rIns="0" bIns="0" rtlCol="0" anchor="t">
            <a:spAutoFit/>
          </a:bodyPr>
          <a:lstStyle/>
          <a:p>
            <a:pPr algn="l">
              <a:lnSpc>
                <a:spcPts val="3079"/>
              </a:lnSpc>
            </a:pPr>
            <a:r>
              <a:rPr lang="en-US" sz="2199" dirty="0">
                <a:solidFill>
                  <a:srgbClr val="FFFFFF"/>
                </a:solidFill>
                <a:latin typeface="Helvetica World"/>
                <a:ea typeface="Helvetica World"/>
                <a:cs typeface="Helvetica World"/>
                <a:sym typeface="Helvetica World"/>
              </a:rPr>
              <a:t>Open Azure Synapse Analysis</a:t>
            </a:r>
          </a:p>
        </p:txBody>
      </p:sp>
      <p:sp>
        <p:nvSpPr>
          <p:cNvPr id="17" name="TextBox 17">
            <a:extLst>
              <a:ext uri="{FF2B5EF4-FFF2-40B4-BE49-F238E27FC236}">
                <a16:creationId xmlns:a16="http://schemas.microsoft.com/office/drawing/2014/main" id="{4FCA38CE-7602-0371-914E-751ECF3689D2}"/>
              </a:ext>
            </a:extLst>
          </p:cNvPr>
          <p:cNvSpPr txBox="1"/>
          <p:nvPr/>
        </p:nvSpPr>
        <p:spPr>
          <a:xfrm>
            <a:off x="13038636" y="1297828"/>
            <a:ext cx="4646790" cy="654025"/>
          </a:xfrm>
          <a:prstGeom prst="rect">
            <a:avLst/>
          </a:prstGeom>
        </p:spPr>
        <p:txBody>
          <a:bodyPr wrap="square" lIns="0" tIns="0" rIns="0" bIns="0" rtlCol="0" anchor="t">
            <a:spAutoFit/>
          </a:bodyPr>
          <a:lstStyle/>
          <a:p>
            <a:pPr algn="ctr">
              <a:lnSpc>
                <a:spcPts val="5069"/>
              </a:lnSpc>
            </a:pPr>
            <a:r>
              <a:rPr lang="en-US" sz="4400" b="1" dirty="0">
                <a:solidFill>
                  <a:srgbClr val="FF9430"/>
                </a:solidFill>
                <a:effectLst>
                  <a:outerShdw blurRad="38100" dist="38100" dir="2700000" algn="tl">
                    <a:srgbClr val="000000">
                      <a:alpha val="43137"/>
                    </a:srgbClr>
                  </a:outerShdw>
                </a:effectLst>
                <a:latin typeface="Helvetica World Bold"/>
                <a:ea typeface="Helvetica World Bold"/>
                <a:cs typeface="Helvetica World Bold"/>
                <a:sym typeface="Helvetica World Bold"/>
              </a:rPr>
              <a:t>Azure Phases</a:t>
            </a:r>
          </a:p>
        </p:txBody>
      </p:sp>
      <p:grpSp>
        <p:nvGrpSpPr>
          <p:cNvPr id="18" name="Group 18">
            <a:extLst>
              <a:ext uri="{FF2B5EF4-FFF2-40B4-BE49-F238E27FC236}">
                <a16:creationId xmlns:a16="http://schemas.microsoft.com/office/drawing/2014/main" id="{CA4E8E87-48DD-7C36-AAFC-EBDCB63604A8}"/>
              </a:ext>
            </a:extLst>
          </p:cNvPr>
          <p:cNvGrpSpPr/>
          <p:nvPr/>
        </p:nvGrpSpPr>
        <p:grpSpPr>
          <a:xfrm>
            <a:off x="14554459" y="2024959"/>
            <a:ext cx="1359123" cy="6776141"/>
            <a:chOff x="11959" y="0"/>
            <a:chExt cx="1359123" cy="9082801"/>
          </a:xfrm>
        </p:grpSpPr>
        <p:sp>
          <p:nvSpPr>
            <p:cNvPr id="19" name="AutoShape 19">
              <a:extLst>
                <a:ext uri="{FF2B5EF4-FFF2-40B4-BE49-F238E27FC236}">
                  <a16:creationId xmlns:a16="http://schemas.microsoft.com/office/drawing/2014/main" id="{D5714B6F-D290-619C-645F-125ABCA2C1CA}"/>
                </a:ext>
              </a:extLst>
            </p:cNvPr>
            <p:cNvSpPr/>
            <p:nvPr/>
          </p:nvSpPr>
          <p:spPr>
            <a:xfrm flipV="1">
              <a:off x="685541" y="0"/>
              <a:ext cx="0" cy="9082801"/>
            </a:xfrm>
            <a:prstGeom prst="line">
              <a:avLst/>
            </a:prstGeom>
            <a:ln w="50800" cap="flat">
              <a:solidFill>
                <a:srgbClr val="FF9430"/>
              </a:solidFill>
              <a:prstDash val="solid"/>
              <a:headEnd type="none" w="sm" len="sm"/>
              <a:tailEnd type="none" w="sm" len="sm"/>
            </a:ln>
          </p:spPr>
          <p:txBody>
            <a:bodyPr/>
            <a:lstStyle/>
            <a:p>
              <a:endParaRPr lang="ar-EG"/>
            </a:p>
          </p:txBody>
        </p:sp>
        <p:sp>
          <p:nvSpPr>
            <p:cNvPr id="20" name="AutoShape 20">
              <a:extLst>
                <a:ext uri="{FF2B5EF4-FFF2-40B4-BE49-F238E27FC236}">
                  <a16:creationId xmlns:a16="http://schemas.microsoft.com/office/drawing/2014/main" id="{337C0677-E751-4099-4564-C8FCA87F2618}"/>
                </a:ext>
              </a:extLst>
            </p:cNvPr>
            <p:cNvSpPr/>
            <p:nvPr/>
          </p:nvSpPr>
          <p:spPr>
            <a:xfrm>
              <a:off x="11959" y="792222"/>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1" name="AutoShape 21">
              <a:extLst>
                <a:ext uri="{FF2B5EF4-FFF2-40B4-BE49-F238E27FC236}">
                  <a16:creationId xmlns:a16="http://schemas.microsoft.com/office/drawing/2014/main" id="{1148F033-8231-2132-BCE6-7DC1854CF3CC}"/>
                </a:ext>
              </a:extLst>
            </p:cNvPr>
            <p:cNvSpPr/>
            <p:nvPr/>
          </p:nvSpPr>
          <p:spPr>
            <a:xfrm>
              <a:off x="11959" y="3614066"/>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2" name="AutoShape 22">
              <a:extLst>
                <a:ext uri="{FF2B5EF4-FFF2-40B4-BE49-F238E27FC236}">
                  <a16:creationId xmlns:a16="http://schemas.microsoft.com/office/drawing/2014/main" id="{0DF68101-F31C-5CD6-D659-8458A40493CA}"/>
                </a:ext>
              </a:extLst>
            </p:cNvPr>
            <p:cNvSpPr/>
            <p:nvPr/>
          </p:nvSpPr>
          <p:spPr>
            <a:xfrm>
              <a:off x="11959" y="6427183"/>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3" name="AutoShape 23">
              <a:extLst>
                <a:ext uri="{FF2B5EF4-FFF2-40B4-BE49-F238E27FC236}">
                  <a16:creationId xmlns:a16="http://schemas.microsoft.com/office/drawing/2014/main" id="{FA07A254-0ABC-1DBB-511E-4A7F0142B668}"/>
                </a:ext>
              </a:extLst>
            </p:cNvPr>
            <p:cNvSpPr/>
            <p:nvPr/>
          </p:nvSpPr>
          <p:spPr>
            <a:xfrm>
              <a:off x="171386" y="9082801"/>
              <a:ext cx="514156"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5" name="AutoShape 25">
              <a:extLst>
                <a:ext uri="{FF2B5EF4-FFF2-40B4-BE49-F238E27FC236}">
                  <a16:creationId xmlns:a16="http://schemas.microsoft.com/office/drawing/2014/main" id="{ADDEB5E3-BD3A-58D1-7880-4BD47D78F329}"/>
                </a:ext>
              </a:extLst>
            </p:cNvPr>
            <p:cNvSpPr/>
            <p:nvPr/>
          </p:nvSpPr>
          <p:spPr>
            <a:xfrm flipH="1">
              <a:off x="685541" y="2108124"/>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6" name="AutoShape 26">
              <a:extLst>
                <a:ext uri="{FF2B5EF4-FFF2-40B4-BE49-F238E27FC236}">
                  <a16:creationId xmlns:a16="http://schemas.microsoft.com/office/drawing/2014/main" id="{CCED830B-284F-063C-1F8C-91D0EDDE3F0A}"/>
                </a:ext>
              </a:extLst>
            </p:cNvPr>
            <p:cNvSpPr/>
            <p:nvPr/>
          </p:nvSpPr>
          <p:spPr>
            <a:xfrm flipH="1">
              <a:off x="685541" y="4997234"/>
              <a:ext cx="685541" cy="0"/>
            </a:xfrm>
            <a:prstGeom prst="line">
              <a:avLst/>
            </a:prstGeom>
            <a:ln w="50800" cap="flat">
              <a:solidFill>
                <a:srgbClr val="FF9430"/>
              </a:solidFill>
              <a:prstDash val="solid"/>
              <a:headEnd type="diamond" w="lg" len="lg"/>
              <a:tailEnd type="none" w="sm" len="sm"/>
            </a:ln>
          </p:spPr>
          <p:txBody>
            <a:bodyPr/>
            <a:lstStyle/>
            <a:p>
              <a:endParaRPr lang="ar-EG"/>
            </a:p>
          </p:txBody>
        </p:sp>
        <p:sp>
          <p:nvSpPr>
            <p:cNvPr id="27" name="AutoShape 27">
              <a:extLst>
                <a:ext uri="{FF2B5EF4-FFF2-40B4-BE49-F238E27FC236}">
                  <a16:creationId xmlns:a16="http://schemas.microsoft.com/office/drawing/2014/main" id="{8DDC4A4C-DD8A-88DB-B1DB-4EB40E77E1D4}"/>
                </a:ext>
              </a:extLst>
            </p:cNvPr>
            <p:cNvSpPr/>
            <p:nvPr/>
          </p:nvSpPr>
          <p:spPr>
            <a:xfrm flipH="1">
              <a:off x="685541" y="7857131"/>
              <a:ext cx="685541" cy="0"/>
            </a:xfrm>
            <a:prstGeom prst="line">
              <a:avLst/>
            </a:prstGeom>
            <a:ln w="50800" cap="flat">
              <a:solidFill>
                <a:srgbClr val="FF9430"/>
              </a:solidFill>
              <a:prstDash val="solid"/>
              <a:headEnd type="diamond" w="lg" len="lg"/>
              <a:tailEnd type="none" w="sm" len="sm"/>
            </a:ln>
          </p:spPr>
          <p:txBody>
            <a:bodyPr/>
            <a:lstStyle/>
            <a:p>
              <a:endParaRPr lang="ar-EG"/>
            </a:p>
          </p:txBody>
        </p:sp>
      </p:grpSp>
      <p:pic>
        <p:nvPicPr>
          <p:cNvPr id="11" name="Picture 10">
            <a:extLst>
              <a:ext uri="{FF2B5EF4-FFF2-40B4-BE49-F238E27FC236}">
                <a16:creationId xmlns:a16="http://schemas.microsoft.com/office/drawing/2014/main" id="{515A1A49-CB33-2121-FECD-A6DC2A5002E9}"/>
              </a:ext>
            </a:extLst>
          </p:cNvPr>
          <p:cNvPicPr>
            <a:picLocks noChangeAspect="1"/>
          </p:cNvPicPr>
          <p:nvPr/>
        </p:nvPicPr>
        <p:blipFill>
          <a:blip r:embed="rId2"/>
          <a:stretch>
            <a:fillRect/>
          </a:stretch>
        </p:blipFill>
        <p:spPr>
          <a:xfrm>
            <a:off x="15228042" y="-14869"/>
            <a:ext cx="3101086" cy="123064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068DD79-28F3-6383-3E95-4B5DD9B52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849134" cy="10096500"/>
          </a:xfrm>
          <a:prstGeom prst="rect">
            <a:avLst/>
          </a:prstGeom>
        </p:spPr>
      </p:pic>
      <p:pic>
        <p:nvPicPr>
          <p:cNvPr id="37" name="Picture 36">
            <a:extLst>
              <a:ext uri="{FF2B5EF4-FFF2-40B4-BE49-F238E27FC236}">
                <a16:creationId xmlns:a16="http://schemas.microsoft.com/office/drawing/2014/main" id="{C3A6EC6B-8BC1-5695-DD35-0E9C9A22C2D0}"/>
              </a:ext>
            </a:extLst>
          </p:cNvPr>
          <p:cNvPicPr>
            <a:picLocks noChangeAspect="1"/>
          </p:cNvPicPr>
          <p:nvPr/>
        </p:nvPicPr>
        <p:blipFill>
          <a:blip r:embed="rId4"/>
          <a:stretch>
            <a:fillRect/>
          </a:stretch>
        </p:blipFill>
        <p:spPr>
          <a:xfrm>
            <a:off x="25904" y="-17590"/>
            <a:ext cx="12001528" cy="10301868"/>
          </a:xfrm>
          <a:prstGeom prst="rect">
            <a:avLst/>
          </a:prstGeom>
        </p:spPr>
      </p:pic>
      <p:pic>
        <p:nvPicPr>
          <p:cNvPr id="39" name="Picture 38" descr="A screenshot of a computer&#10;&#10;Description automatically generated">
            <a:extLst>
              <a:ext uri="{FF2B5EF4-FFF2-40B4-BE49-F238E27FC236}">
                <a16:creationId xmlns:a16="http://schemas.microsoft.com/office/drawing/2014/main" id="{2959DB8C-47EC-84C8-A94F-BC8249FA84B7}"/>
              </a:ext>
            </a:extLst>
          </p:cNvPr>
          <p:cNvPicPr>
            <a:picLocks noChangeAspect="1"/>
          </p:cNvPicPr>
          <p:nvPr/>
        </p:nvPicPr>
        <p:blipFill>
          <a:blip r:embed="rId5"/>
          <a:stretch>
            <a:fillRect/>
          </a:stretch>
        </p:blipFill>
        <p:spPr>
          <a:xfrm>
            <a:off x="-65114" y="76299"/>
            <a:ext cx="12106211" cy="10301868"/>
          </a:xfrm>
          <a:prstGeom prst="rect">
            <a:avLst/>
          </a:prstGeom>
        </p:spPr>
      </p:pic>
      <p:pic>
        <p:nvPicPr>
          <p:cNvPr id="41" name="Picture 40" descr="A graph of a number of items&#10;&#10;Description automatically generated">
            <a:extLst>
              <a:ext uri="{FF2B5EF4-FFF2-40B4-BE49-F238E27FC236}">
                <a16:creationId xmlns:a16="http://schemas.microsoft.com/office/drawing/2014/main" id="{B9A004BB-974F-1387-88B1-5ADF391F9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15" y="38100"/>
            <a:ext cx="12051507" cy="10301868"/>
          </a:xfrm>
          <a:prstGeom prst="rect">
            <a:avLst/>
          </a:prstGeom>
        </p:spPr>
      </p:pic>
    </p:spTree>
    <p:extLst>
      <p:ext uri="{BB962C8B-B14F-4D97-AF65-F5344CB8AC3E}">
        <p14:creationId xmlns:p14="http://schemas.microsoft.com/office/powerpoint/2010/main" val="2447927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out)">
                                      <p:cBhvr>
                                        <p:cTn id="7" dur="2000"/>
                                        <p:tgtEl>
                                          <p:spTgt spid="1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circle(out)">
                                      <p:cBhvr>
                                        <p:cTn id="17" dur="2000"/>
                                        <p:tgtEl>
                                          <p:spTgt spid="37"/>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42"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par>
                                <p:cTn id="46" presetID="6" presetClass="entr" presetSubtype="32"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circle(out)">
                                      <p:cBhvr>
                                        <p:cTn id="48" dur="20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circle(in)">
                                      <p:cBhvr>
                                        <p:cTn id="53" dur="2000"/>
                                        <p:tgtEl>
                                          <p:spTgt spid="41"/>
                                        </p:tgtEl>
                                      </p:cBhvr>
                                    </p:animEffect>
                                  </p:childTnLst>
                                </p:cTn>
                              </p:par>
                              <p:par>
                                <p:cTn id="54" presetID="42"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P spid="1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Override1.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docProps/app.xml><?xml version="1.0" encoding="utf-8"?>
<Properties xmlns="http://schemas.openxmlformats.org/officeDocument/2006/extended-properties" xmlns:vt="http://schemas.openxmlformats.org/officeDocument/2006/docPropsVTypes">
  <Template/>
  <TotalTime>781</TotalTime>
  <Words>885</Words>
  <Application>Microsoft Office PowerPoint</Application>
  <PresentationFormat>Custom</PresentationFormat>
  <Paragraphs>119</Paragraphs>
  <Slides>14</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Wingdings 3</vt:lpstr>
      <vt:lpstr>Arial</vt:lpstr>
      <vt:lpstr>Century Gothic</vt:lpstr>
      <vt:lpstr>Calibri</vt:lpstr>
      <vt:lpstr>Helvetica World Bold</vt:lpstr>
      <vt:lpstr>Wingdings</vt:lpstr>
      <vt:lpstr>Helvetica World</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White Geometric Construction Company Proposal Presentation</dc:title>
  <dc:creator>win10</dc:creator>
  <cp:lastModifiedBy>yasmin Ali</cp:lastModifiedBy>
  <cp:revision>11</cp:revision>
  <dcterms:created xsi:type="dcterms:W3CDTF">2006-08-16T00:00:00Z</dcterms:created>
  <dcterms:modified xsi:type="dcterms:W3CDTF">2024-11-09T18:14:32Z</dcterms:modified>
  <dc:identifier>DAGVyqbIqfs</dc:identifier>
</cp:coreProperties>
</file>